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88" r:id="rId4"/>
    <p:sldId id="259" r:id="rId5"/>
    <p:sldId id="260" r:id="rId6"/>
    <p:sldId id="261" r:id="rId7"/>
    <p:sldId id="264" r:id="rId8"/>
    <p:sldId id="265" r:id="rId9"/>
    <p:sldId id="266" r:id="rId10"/>
    <p:sldId id="267" r:id="rId11"/>
    <p:sldId id="268" r:id="rId12"/>
    <p:sldId id="270" r:id="rId13"/>
    <p:sldId id="272" r:id="rId14"/>
    <p:sldId id="273" r:id="rId15"/>
    <p:sldId id="274" r:id="rId16"/>
    <p:sldId id="275" r:id="rId17"/>
    <p:sldId id="278" r:id="rId18"/>
    <p:sldId id="280" r:id="rId19"/>
    <p:sldId id="282" r:id="rId20"/>
    <p:sldId id="286" r:id="rId21"/>
    <p:sldId id="287" r:id="rId22"/>
    <p:sldId id="263"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52B598C5-A29D-4CF3-915C-252228E9167F}">
          <p14:sldIdLst>
            <p14:sldId id="257"/>
            <p14:sldId id="258"/>
            <p14:sldId id="288"/>
            <p14:sldId id="259"/>
            <p14:sldId id="260"/>
            <p14:sldId id="261"/>
          </p14:sldIdLst>
        </p14:section>
        <p14:section name="Sección sin título" id="{FADFB67D-0555-4735-953E-A5AC6D757789}">
          <p14:sldIdLst>
            <p14:sldId id="264"/>
            <p14:sldId id="265"/>
            <p14:sldId id="266"/>
            <p14:sldId id="267"/>
            <p14:sldId id="268"/>
            <p14:sldId id="270"/>
            <p14:sldId id="272"/>
            <p14:sldId id="273"/>
            <p14:sldId id="274"/>
            <p14:sldId id="275"/>
            <p14:sldId id="278"/>
            <p14:sldId id="280"/>
            <p14:sldId id="282"/>
            <p14:sldId id="286"/>
            <p14:sldId id="287"/>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2016" y="-5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04290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3365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89803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75527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93817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53046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1883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883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52707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233351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282327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119648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a:solidFill>
                  <a:prstClr val="black"/>
                </a:solidFill>
                <a:latin typeface="Arial" pitchFamily="34" charset="0"/>
                <a:cs typeface="Arial" pitchFamily="34" charset="0"/>
              </a:rPr>
              <a:t>UNIVERSIDAD AUTÓNOMA DEL ESTADO DE HIDALGO</a:t>
            </a:r>
          </a:p>
          <a:p>
            <a:pPr algn="ctr"/>
            <a:r>
              <a:rPr lang="es-MX" sz="2300" dirty="0">
                <a:solidFill>
                  <a:prstClr val="black"/>
                </a:solidFill>
                <a:latin typeface="Arial" pitchFamily="34" charset="0"/>
                <a:cs typeface="Arial" pitchFamily="34" charset="0"/>
              </a:rPr>
              <a:t>ESCUELA SUPERIOR DE ZIMAPÁN</a:t>
            </a: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a:solidFill>
                  <a:prstClr val="black"/>
                </a:solidFill>
                <a:latin typeface="Arial" pitchFamily="34" charset="0"/>
                <a:cs typeface="Arial" pitchFamily="34" charset="0"/>
              </a:rPr>
              <a:t>Licenciatura </a:t>
            </a:r>
            <a:r>
              <a:rPr lang="es-MX" sz="2800" b="1" dirty="0" smtClean="0">
                <a:solidFill>
                  <a:prstClr val="black"/>
                </a:solidFill>
                <a:latin typeface="Arial" pitchFamily="34" charset="0"/>
                <a:cs typeface="Arial" pitchFamily="34" charset="0"/>
              </a:rPr>
              <a:t>en Derecho </a:t>
            </a:r>
            <a:endParaRPr lang="es-MX" sz="2800" b="1" dirty="0">
              <a:solidFill>
                <a:prstClr val="black"/>
              </a:solidFill>
              <a:latin typeface="Arial" pitchFamily="34" charset="0"/>
              <a:cs typeface="Arial" pitchFamily="34" charset="0"/>
            </a:endParaRPr>
          </a:p>
          <a:p>
            <a:pPr algn="ctr"/>
            <a:endParaRPr lang="es-MX" sz="2800" b="1" dirty="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 La copropieda</a:t>
            </a:r>
            <a:r>
              <a:rPr lang="es-ES" sz="2800" b="1" dirty="0">
                <a:solidFill>
                  <a:prstClr val="black"/>
                </a:solidFill>
                <a:latin typeface="Arial" pitchFamily="34" charset="0"/>
                <a:cs typeface="Arial" pitchFamily="34" charset="0"/>
              </a:rPr>
              <a:t>d</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Lic. </a:t>
            </a:r>
            <a:r>
              <a:rPr lang="es-MX" sz="2300" b="1" dirty="0" smtClean="0">
                <a:solidFill>
                  <a:prstClr val="black"/>
                </a:solidFill>
                <a:latin typeface="Arial" pitchFamily="34" charset="0"/>
                <a:cs typeface="Arial" pitchFamily="34" charset="0"/>
              </a:rPr>
              <a:t>Sonia  Reynoso Trejo </a:t>
            </a:r>
            <a:endParaRPr lang="es-MX" sz="2300" b="1" dirty="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Enero – Junio 2014</a:t>
            </a:r>
          </a:p>
        </p:txBody>
      </p:sp>
    </p:spTree>
    <p:extLst>
      <p:ext uri="{BB962C8B-B14F-4D97-AF65-F5344CB8AC3E}">
        <p14:creationId xmlns:p14="http://schemas.microsoft.com/office/powerpoint/2010/main" val="3835049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Rectángulo"/>
          <p:cNvSpPr/>
          <p:nvPr/>
        </p:nvSpPr>
        <p:spPr>
          <a:xfrm>
            <a:off x="742682" y="966989"/>
            <a:ext cx="8149073" cy="954107"/>
          </a:xfrm>
          <a:prstGeom prst="rect">
            <a:avLst/>
          </a:prstGeom>
          <a:noFill/>
        </p:spPr>
        <p:txBody>
          <a:bodyPr wrap="square" lIns="91440" tIns="45720" rIns="91440" bIns="45720">
            <a:spAutoFit/>
          </a:bodyPr>
          <a:lstStyle/>
          <a:p>
            <a:pPr algn="ctr"/>
            <a:r>
              <a:rPr lang="es-E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Principios qu</a:t>
            </a:r>
            <a:r>
              <a:rPr lang="es-E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 rigen en materia de copropiedad</a:t>
            </a:r>
            <a:endPar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Rectángulo 4"/>
          <p:cNvSpPr/>
          <p:nvPr/>
        </p:nvSpPr>
        <p:spPr>
          <a:xfrm>
            <a:off x="314425" y="2132856"/>
            <a:ext cx="8577330" cy="353943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buFont typeface="Arial" pitchFamily="34" charset="0"/>
              <a:buChar char="•"/>
            </a:pPr>
            <a:r>
              <a:rPr lang="es-MX" sz="2800" b="1" dirty="0">
                <a:solidFill>
                  <a:schemeClr val="tx1"/>
                </a:solidFill>
                <a:latin typeface="Arial" pitchFamily="34" charset="0"/>
                <a:cs typeface="Arial" pitchFamily="34" charset="0"/>
              </a:rPr>
              <a:t>Actos de dominio: </a:t>
            </a:r>
            <a:r>
              <a:rPr lang="es-MX" sz="2800" dirty="0">
                <a:solidFill>
                  <a:schemeClr val="tx1"/>
                </a:solidFill>
                <a:latin typeface="Arial" pitchFamily="34" charset="0"/>
                <a:cs typeface="Arial" pitchFamily="34" charset="0"/>
              </a:rPr>
              <a:t>Todo acto de dominio, es decir, de disposición tanto jurídica como material </a:t>
            </a:r>
            <a:r>
              <a:rPr lang="es-MX" sz="2800" b="1" dirty="0">
                <a:solidFill>
                  <a:schemeClr val="tx1"/>
                </a:solidFill>
                <a:latin typeface="Arial" pitchFamily="34" charset="0"/>
                <a:cs typeface="Arial" pitchFamily="34" charset="0"/>
              </a:rPr>
              <a:t> </a:t>
            </a:r>
            <a:r>
              <a:rPr lang="es-MX" sz="2800" dirty="0">
                <a:solidFill>
                  <a:schemeClr val="tx1"/>
                </a:solidFill>
                <a:latin typeface="Arial" pitchFamily="34" charset="0"/>
                <a:cs typeface="Arial" pitchFamily="34" charset="0"/>
              </a:rPr>
              <a:t>solo es valido si se lleva a cabo con el consentimiento unánime de todos los copropietarios. Ningún copropietario puede enajenar la cosa común sin el consentimiento de todos. Esta prohibición no solo refiere a la disposición jurídica sino también a la disposición material. </a:t>
            </a:r>
          </a:p>
        </p:txBody>
      </p:sp>
    </p:spTree>
    <p:extLst>
      <p:ext uri="{BB962C8B-B14F-4D97-AF65-F5344CB8AC3E}">
        <p14:creationId xmlns:p14="http://schemas.microsoft.com/office/powerpoint/2010/main" val="1105728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40912" y="1694670"/>
            <a:ext cx="7534141" cy="341632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buFont typeface="Arial" pitchFamily="34" charset="0"/>
              <a:buChar char="•"/>
            </a:pPr>
            <a:r>
              <a:rPr lang="es-MX" b="1" dirty="0" smtClean="0">
                <a:solidFill>
                  <a:schemeClr val="tx1"/>
                </a:solidFill>
              </a:rPr>
              <a:t>ART</a:t>
            </a:r>
            <a:r>
              <a:rPr lang="es-MX" b="1" dirty="0">
                <a:solidFill>
                  <a:schemeClr val="tx1"/>
                </a:solidFill>
              </a:rPr>
              <a:t>. 2261 en relación  al </a:t>
            </a:r>
            <a:r>
              <a:rPr lang="es-MX" b="1" dirty="0" smtClean="0">
                <a:solidFill>
                  <a:schemeClr val="tx1"/>
                </a:solidFill>
              </a:rPr>
              <a:t>1045  Código Civil para el Estado de Hidalgo  .- </a:t>
            </a:r>
            <a:r>
              <a:rPr lang="es-MX" dirty="0"/>
              <a:t>Los propietarios de la cosa indivisa no pueden vender su parte respectiva a extraños.</a:t>
            </a:r>
          </a:p>
          <a:p>
            <a:pPr algn="just">
              <a:buFont typeface="Arial" pitchFamily="34" charset="0"/>
              <a:buChar char="•"/>
            </a:pPr>
            <a:endParaRPr lang="es-MX" dirty="0"/>
          </a:p>
          <a:p>
            <a:pPr algn="just">
              <a:buFont typeface="Arial" pitchFamily="34" charset="0"/>
              <a:buChar char="•"/>
            </a:pPr>
            <a:r>
              <a:rPr lang="es-MX" b="1" u="sng" dirty="0">
                <a:solidFill>
                  <a:schemeClr val="tx1"/>
                </a:solidFill>
              </a:rPr>
              <a:t>ART. </a:t>
            </a:r>
            <a:r>
              <a:rPr lang="es-MX" b="1" u="sng" dirty="0" smtClean="0">
                <a:solidFill>
                  <a:schemeClr val="tx1"/>
                </a:solidFill>
              </a:rPr>
              <a:t>1045 </a:t>
            </a:r>
            <a:r>
              <a:rPr lang="es-MX" b="1" dirty="0">
                <a:solidFill>
                  <a:schemeClr val="tx1"/>
                </a:solidFill>
              </a:rPr>
              <a:t>Código Civil para el Estado de Hidalgo </a:t>
            </a:r>
            <a:r>
              <a:rPr lang="es-MX" b="1" u="sng" dirty="0" smtClean="0">
                <a:solidFill>
                  <a:schemeClr val="tx1"/>
                </a:solidFill>
              </a:rPr>
              <a:t>.- </a:t>
            </a:r>
            <a:r>
              <a:rPr lang="es-MX" dirty="0"/>
              <a:t>Los propietarios de cosa indivisa no pueden enajenar a extraños su parte alícuota respectiva, si el participe quiere hacer uso del derecho de tanto.  A este efecto, el copropietario notificara a los demás por medio de notario o judicialmente, la venta que tuviere convenida, para que dentro de los ocho días siguientes hagan el uso del derecho de tanto.  Transcurridos los ocho días por el solo lapso del termino se pierde el derecho.  Mientras no se haya hecho la notificación la venta no producirá efecto legal alguna. </a:t>
            </a:r>
          </a:p>
        </p:txBody>
      </p:sp>
    </p:spTree>
    <p:extLst>
      <p:ext uri="{BB962C8B-B14F-4D97-AF65-F5344CB8AC3E}">
        <p14:creationId xmlns:p14="http://schemas.microsoft.com/office/powerpoint/2010/main" val="2634036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4992" y="1052736"/>
            <a:ext cx="7894749" cy="267765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buFont typeface="Arial" pitchFamily="34" charset="0"/>
              <a:buChar char="•"/>
            </a:pPr>
            <a:r>
              <a:rPr lang="es-MX" sz="2400" b="1" dirty="0">
                <a:solidFill>
                  <a:schemeClr val="tx1"/>
                </a:solidFill>
                <a:latin typeface="Arial" pitchFamily="34" charset="0"/>
                <a:cs typeface="Arial" pitchFamily="34" charset="0"/>
              </a:rPr>
              <a:t>Actos de administración: </a:t>
            </a:r>
            <a:r>
              <a:rPr lang="es-MX" sz="2400" dirty="0">
                <a:solidFill>
                  <a:schemeClr val="tx1"/>
                </a:solidFill>
                <a:latin typeface="Arial" pitchFamily="34" charset="0"/>
                <a:cs typeface="Arial" pitchFamily="34" charset="0"/>
              </a:rPr>
              <a:t>Los actos de administración de la cosa objeto de copropiedad se llevaran a cabo por la mayoría de personas y de intereses, y comprenden todos aquellos actos de conservación y uso de la cosa sin alterar su forma, sustancia o destino. Existe un acto de administración que no cae bajo esta regla, consiste en el arrendamiento de las cosas. </a:t>
            </a:r>
          </a:p>
        </p:txBody>
      </p:sp>
      <p:sp>
        <p:nvSpPr>
          <p:cNvPr id="20482" name="AutoShape 2" descr="data:image/jpeg;base64,/9j/4AAQSkZJRgABAQAAAQABAAD/2wCEAAkGBhEQEBQUExQSFBQQFBUVFRgVFBgUFRAVFxUVFBcUFBYXHCYeGB0jGRQVHy8gIycpLCwsFR4xNTAqNSYrLCkBCQoKDgwOGg8PGiwkHyQsNS0sLC0tKSwsLSksLCkpLiwsLCkwLC8pLiwsLCwsLS8sLCwpKSwsLCwsKSwsKTUvLv/AABEIAN8A4gMBIgACEQEDEQH/xAAcAAEAAgMBAQEAAAAAAAAAAAAABQcDBAYIAgH/xABEEAACAQICBgYHBQcDAwUAAAABAgADEQQFBhIhMUFRBxMiYXGBMkJSkaGx0WJykqLBFDNDU4Ky4RUj0lTC8CRzg5Pi/8QAGgEBAAMBAQEAAAAAAAAAAAAAAAIDBAEFBv/EADARAAICAQMCAwUIAwAAAAAAAAABAgMRBCExEkETUaEFFCKR0TJCYXGxweHwM1KB/9oADAMBAAIRAxEAPwC8YiIAiIgCIiAIiIAiIgCIiAIiIAiIgCIiAIiIAiIgCIiAIiIAiIgCIiAIiIAiIgCIiAIiIAiIgCIiAIiIAiIgCImpmebUcNTNSvUSkg3s51VHnANuJE5RpZgsYxXD4ijWZRcim4YgcyBJaAIiIAiIgCIiAIiIAiIgCIiAIiIAiIgCIiAIiIAiIgCIiAIiaGc5LTxVPUdqqWOsrUqr0nRrWuGQjmdhuO6Act0kdJtLK06tCr4qoLqhPZpL/MqW225LvPhtnnnPtKa2LqGpWqVKzni57K9yLuUdwAndae9D9ZMQXp4o1zVGuTiCet3kbaguG2DkPCceejjFg9rqgOJ1728gJmnqKVJxlLddjRCqbWYogqGZlGDKSjKbhkYqynmCNolx6C9O+qi0servqm3XoATq8OtQbSR7S7+Urc6AVQfTpfm+UhMTSOHrVKd76jEcrjgbcJKFsJbQZ2dU47zR7MwuKSqivTYOlRQyspuGUi4IMyyr+gXOTUy5qTHZQrsqdysq1LDwLGWhLzMIiIAiIgCIiAIiIAiIgCIiAIiIAiIgCIiAIiIAiIgCIiAclpKuvWt7CAeJYlvp8Zy+Mwk7XSTCkMtQbiNRu43JU/Fh7pA16AYT4j2lKdWsl1d8Nflg9vSyTqWDjMXhJwudaN9fjgFOqCgeqRtsblRbvIHwvLUxmEmll+j/AO0OxBVVBAcj0m8Pleb9DdOUsQ5LL+hx+Pg2+iXJXweGfWv/ALtd2W+wsgARW8wt5a1I3AnM5fhwCqqLBbADkBsE6emLAT6dcbngt5ex9RETpwREQBERAEREAREQBERAEREAREQBERAEREAREQBETnNOtKv9Pw2uoDVKjalMHcGsSWPcAN3hD2IykorLNzSXOMLh6LftLhVcEAb3f7ijaT38Jw+D0jR6aOVqKKmtqEqD1gVipPZOw7No4XlaZjmdXEVDUquzu28sfgOQ7hO5pZlTTIKK7OtapUFPmhDks48AR43AnmazRw1qxLZrhkNHr5eI9vh8iRZamKfVpqQtrm+zZ7TkeivdvMh8Tngy6udhcN2WF9UkDbrDlbdbvna6CZzRxGW6yhUendK/DtqNrseRFm7r24Sm9JM2GIxDuvo3IT7o4+e+WaPSQ0dbxvJ9yev1cpYxt5FsZB0jZawu9XqW5VVI9zC6n3zq8JpRgq37vE0G8Kq39155hqtMNKk9R1VFLuxsqqNZmPIAbSZq62VUXxltZ819D1uGB3T9nmnE4LNcrVajDE4ZXOwip2SbXswViL24Nyk5kXTTjqJArBMQnHWAR7feUW94jxPM9T3RyWa3n0L6iQWimmWGzGmWokhktr022Ol/DYRv2iTssTyZJRcXiS3ERE6REREAREQBERAETFicSlNS7sqKu9mNlXhck7pkDX2jjAP2IiAIiIAiIgCIiAJV3TdW7OGX7Tn4AS0ZUnTi3aw3hU/7JGXBRqP8bKyLTpKrIMroEfvWrVxzApra9xfmVtOW1pvYaoTSIuTqkgDgoPaNvO5lcOTFpliZ0iY+lhMlBpORVx7vTqjixRu0e4BStuevacOasw1axJ3mwJt3eExl4k8stsXVLJkepLv6HdDBh8OMXVX/AHsSLpcbaVE7rci2891hzlM5HlxxOKo0R/GqonkWFz7rz1XTphQFAsFAAHIDYB7pKCLqILk5HpboK2UYkkeh1bjuIqIL+4medaLb56G6X64XKMQPa6tffUU/pPOSPYSFi3PZ0k+ksHofxxTM127HpVQ3eAAwv5qJ6BpuCLzz/wBD+DLYitV4U6YQfedr/JD75e2WHsSdaxEp1c+uzJuRESwyiIiAIiaxxl/QUt3+iv4jv8gYBsxNa9U8UXwBb6T4NNuNR/IKv6GdwcyM3y5cTh6tFvRrU3pnu1lIv5Xv5SlNGtMMZl9lU66ISlShUJ1VdGKOKT76Z1lOzavcN8ug0BxLnxdv0IlM6dZb+z5jWAFkxAXEJ4nsVR+NQf8A5IwEy1tGdNsLj1PVvq1FF3pVLLUp99tzL9pbiTX7UntL+ITzFVxiBxaoFqIbqVfVdDzUg3E7zRjpV1LU8coI3DEIguP/AHkA/MvmOMIPPYt44+l7abftCfP+p0f5ie+R2HxaVEV6bKyOLqyEFWHMEbDP1qh5n3yXSUu1m+c0pcGv90M39oM+Wzanw1z/AEMP7gJHM0xkzvQiDuZInOl9ip+X/lPz/W19h/y/WRhaatfEb7EKF9JjuXuHfOuMUssirZyeETbaQUxvVwOfZPwvc+UrTpycFsKRuIq27/QnRPmqrcopJse23z5/Kcr02rqrghyRx+WnM3iwnlQ7F9tc1X8ZWWtPv9r1abLxa3lvvNfWnw5kEYorDyfMREFh3HQ3lvW5ojW2Yem9TwNtRfi89BkypegTLexiq5G9kpKfugu1vNk/DLVxFSwlsVsa6liJW3TjjrZeqfza9MfhDNKIlqdOGYaxw1PvqVD8FH6yt8ny5sTiKVFd9V1XwBO0+QuZCz7Rsr2jkuPouynqcAjEdrEMap8DsT8oB85aOBSyCc9leFA1UUWVAFHcALCdOi2EsSwZ28vJ9RETpwREQDXx6k0qgG8ow/KZF5LnKvakWBYDsn21tu8R8d8may3UjmCPhKayvNdV+rckFWOq17FSDuvw7jIysUcJ9zqhKWWuxcRaYy0hclz/AK2yVNlTgdwqf/ruksWlhW2frNK06c8qZ8AMRTuHwrWYjf1VWyuPDWCGWOzTRzbL0xNCrRf0a9NqbeDC1/I2PlO4IdWGeO5J5bm7IQrElPiveO7unxneR1sHWalWQqyk79zC/pKeIMj5AuLByDSvE5e+tQfsMbtTbbSqd9vVP2l2+MtzRTpCwuYAKD1Ve22k5FzzNNtzjw290875ZjbjUPD0fpM1dyvaU2ZSGUjeGBuCPMTqeCEoKR6mLT4LSPyHNhisLRrj+NTV/AkdoeTXHlNwtL0efLbY/S0hkw1TFVOrp27G1rmwDNtJbna9rTbxuOCau8jWGuFPa1Nt9U893x3b50wwyGipoBRqjXpkbmuLm5463G/O8y2Sru+BSzjnDNmnjOt9bX5ZNPL9H6NAXeztzI2D7q/WVp04YgVBh2X1GdT3XAI/tnR57pcTdVvfly7jOMzvIMbj6Q6mjUqkuCDayWF79prCWKhQg8LBK21z25K4vEsPBdCGPqAFqmGQEX9Jn+SyawfQIP4uL8RTpf8AczfpM/SylVyfYqKJfOE6Gcsp+n19Uj26mqD5IBJvB6I5bh/3eFoAjiyCow8C9yJJQZJVPuaPQ9gxTymk385qlQ+blR8FE6LM8RYGfjZgFFhYAbgNgHlIjNcdcGXRiX8LBSvSnj+tx5W+ylTRfAm7n5ib3RDlPWYmpWI2UEsv332fBQffOR0gxnXYqs/tVGt4A6o+AEtvooy7q8Arca9R3PeAerH9p98p5maX8MMFi5RQ4yYmrgKWqs2pYUCIiAIiIAlP6b6MNhaxcXNKqxKn2SdpVv0lwTSzbLlr02RgCGG0Sq2pWRwy2qx1y6kVDlOc2sjn7rcuVz+s73KdIL2Sqdu5X4N3NyPfxnAaR6NvhH4mmT2W5dzd8x5XnOp2H2rwPFfqJnqvlW/Dt+ZddRGyPiVfL+/3yLcYz4JnO5XnRUAMdZODbyo/UfESdFQEXBuDuI3GektzypZXJyummjFDFqVrJrK20MNjU35q3D5GUPpboRXwDXP+5RJ7NQDd9lx6p+B4T09UAIIO0Gc7muVgAggPTcWIYXFjwYHfDjkRsweYAbeUk6WJ117xv+s6/TDoyKa1XCAsu9qW9k76ftDu3+Mr9WKnkR/5aVtYNMZJ8FmaAaRV6dApTqEdS5GoWFirXZey4IO0PutuHOWpl2Mq1aKtUAVmF7AEbOFwSbGUJoVj0XFAP6FVbHZchlOuLW28CPOWxnOn1FKZ6i9WodijVIVftEsNo5Ab+6eL7W94shGmlP4uX+z8v4NWmjUpOyeMrgl8bUFyLi4393HbyknofpP/AOldLEtTquqXHZ1DtBvx2k7JW1PGg0qeH6xlq4p74h3uKg1vSAAFzssot8J3+Cp06NNUWyqgsATc2XeWPE8z3zxpOz2dBqP2pbJ/guX/AN7eS3ZufTqGvJbv6fUjM2w4Ls5A1nYsTzJNyffOu6PMTrYUp/JqMo7lIDgfmM4HNtLMOHKgOwHrhT1Z8Dx8bSQ0Z0ixFJH6inTcVH1tZr2HZC22MOXxnr+yq9VJ9VucY7v9jJrbqIQwsZz2X7lgftXVl15OT4BrN+p98wVs075ydXMMaxLMtIljc2JHC1reU12OLb1UH9X+Z9EoHk+8w8zpq2bjnI6vnffIc5bim3sg8/8AE/V0cqH0qg8gTJKKIPURMuIz7vkdXzVnuq3u2weJ2SUpaKJ6zsfAAfO8k8FklKmQQt2G4k3t4SWUiPjZ4K5qdC9Q7VxKE8damRt47QTLC0Vyt8JhqNFwGNJdUshuG2k3ANjxkuiTOiSjoiuCxX2PlknQzCkbDWAPJrqfLW3zbkQtP3fCZKeGt6BKeG78J2SLSLozb5JOJq08SwIFQAX2Bh6JPI32qf8Ay82pEtEREAREQCOzTK1qoQQCCNoPGVTpLos+GYsoLUyfNO4/WXPNLHZetQG4Bvv75VbVGxYZbVbKt5RS2V5w1E2PaQ7xy7xO0yvM9mtTOsh3r393smQ2k+hrUiXpAld5XivevMTncBmL0Gup8QdzeMxwtnp5dM+PM1TqhqY9UOe6LWpYlXFx58weREPtFjuM53Kc2SuLodVwNo4jy9YSZpYq+xhZvg33T+k9WuxTWx4d1Mq2RmYYDU7S7V/t/wATg9LtAaWMvUp2pV+fqVT9sDcftDzvLRYyGzDAavaXdxHs/wCJY45KY2tM86Ph62BxK9YrJUpMrW52N7qRsIPMSxzhkrnWpUhrGza3WA3vtBII27DOjzrI6GMp6lZbgeiw2Oh5q3Dw3GcniNEserKlGrR6tFVQ7XVzbmBeVODRsjdF87G5iRUBC1UpJwD6m7+pdoiuXVQDXFRbWKhttuQuLEdxmqmgeLf95jLfcQn4m02qPRpRP7yviKndrBR+sj0M674LuatTF4WmNlRtnquQFPcdUi3lNB9K6KsOpDK43dRrkt9Z1uD6P8An8AMedRmf4Xt8JP4PLadIWp00QfYUL8hO4wQd6fCNLQnNcZXVziaZpqNXqtfZUffrFhy9G3nOqVZHpSm3RrW37ZZGxcMxTq6n1I2VWZNWKdjumdUlmSCiKGGZ1JV6ZI4C5N+W20ihisw/6J7bdquAfHtAiSdbAB9oJVhuI/XnMS5viaPZNjyJ+Y5yiXV5no1OrvH9fqaoxuO/6Ot/9lP/AIQmcZgp7WAJXn1oUj8pB+EzVM2xDb3IHdsE0qmLX1nLHxJP5ZDfzNGa/wDRev1OmTMFBUMNUsQBZlcAncDY3HukqiTgP223oofFuz9TN7LsXWfW1qjBANwOqPM7/iJxzQjA6PNcaNR0UgvqtflTsCbnv5Dfeb2HxIcbJXubaT0ktSpEMzEKSvooCbHbxNuU7HKDtnIzUuCUoOPJLxESREREQBERANfFYQOJX+lGhOsS9IAPvK7g/hyMsiYq1AMNsjOCmsSJRk4PMSgwXpP6yOh8CDOsyXSdKtkrWVjsDblbx9kzotJdEUri/ouNzD5HmJW2Y5XUw76tQW5Hg3eDPOlCeneY7xPQjOGoWJbSLIKsvNh+Yf8AIfHxn5rgjZtnH5FpTUo2V7vT/Mv3T+hnZ4VqOJXXptt46uwjudfrPQp1cZLc8nU+z2nmO36EPjsBbtLu4jl4TRCzqTln2z+FZrvkCk312HdZfpL5Wx7GSOlt7ogQkyJTk0MiQes59w+Qn2Mppj2/xSp2osWlmRCU5lCySOBpjh72P1mNlojgg90j1E1p2u5phhzHvn0Kq8/cCZmbEJwt5C/yExNiRyY+X1kHZFctFkaG+DJTxFtwb3fWbiY8+xt72FvhcyMOOt6p8yBML5o3BVHvP0kPe64/eLVo5S7E3+3VOAQeRb47PlMGMquwsWPkAP0vIKrm1X2reAEj8Rinb0mY+JMonro42yaYaJrsTdQUl2uw/qa5+JmtVznDpuu33R+pkA8xahOwAnwF5l95lJ4SNa08YrLZJ4nSg+pTA722/ASGxebVquxnNuQ2L7hJDD6NYip6mqObbPhvkzgdCqa7arFzyGxfqZZGq+znb0OO2ivjf1/g57R7LGrVlsOyjBmPAAG9vEy28m3yHw2FVAFRQoG4ASfyrDlRcz0KalVHCMF1rtllkjERLioREQBERAEREA+XQEbZB5zo+lVSGUMD8O8cpPT8IgFN5zotUw5JW7p8V8R+sj8JiGptrIxUjiDaXPjMuDbpxuc6IKxJXsN3eifEcJgt0m/VXszbXqtumzdEEmkuJ/mH3L9JlGfYg/xD7h9J+DRasONP8R+kypo5W+x+I/SZ/C1P4/NF3i6f+pn4MzrHfUf32+U+lrud7MfFjNinkD8WUe8zZTI7b39y/wCY931D5fqR8ajsvQ00UTZpqOQ902VykD1m9wH6TKuXLzc/1fS057ja+WvU571BcL9DA26a1RhzEkxgE9m/jc/OZUwgG5R7hJx9necvQi9X5L1IAm+658AT8p+fsNRtyN52HzN50woMeEyLgWPCXR0Fa5bIPVz7YOXGRVTvKr53+QmWnowvrOT4C3zvOoTK2M2EyfnL46WqP3Sp32PuczSyCgvq633iTN+jhQvoqB4C0n6eUqJsJgVHCXqKjwiptvkgEwjHhNujlJO+TS0wOE+p04adDLlWbYFp+xAEREAREQBERAEREAREQBMVbDht8yxAIivlG3ZMP+kNJ2IBCDJzMi5NJeIBGLk4mRcqWb8QDUXLk5TIuDUcJniAfAoqOE+gon7EAREQBERAEREAREQBERAEREAREQBERAEREAREQBERAEREAREQBERAEREAREQBERAEREAREQBERAP/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pic>
        <p:nvPicPr>
          <p:cNvPr id="4" name="3 Imagen" descr="download (25).jpg"/>
          <p:cNvPicPr>
            <a:picLocks noChangeAspect="1"/>
          </p:cNvPicPr>
          <p:nvPr/>
        </p:nvPicPr>
        <p:blipFill>
          <a:blip r:embed="rId2" cstate="print"/>
          <a:stretch>
            <a:fillRect/>
          </a:stretch>
        </p:blipFill>
        <p:spPr>
          <a:xfrm>
            <a:off x="3913686" y="4169636"/>
            <a:ext cx="2152650" cy="2124075"/>
          </a:xfrm>
          <a:prstGeom prst="rect">
            <a:avLst/>
          </a:prstGeom>
        </p:spPr>
      </p:pic>
    </p:spTree>
    <p:extLst>
      <p:ext uri="{BB962C8B-B14F-4D97-AF65-F5344CB8AC3E}">
        <p14:creationId xmlns:p14="http://schemas.microsoft.com/office/powerpoint/2010/main" val="3795661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89397" y="1503300"/>
            <a:ext cx="7804597" cy="1107996"/>
          </a:xfrm>
          <a:prstGeom prst="rect">
            <a:avLst/>
          </a:prstGeom>
        </p:spPr>
        <p:txBody>
          <a:bodyPr wrap="square">
            <a:spAutoFit/>
          </a:bodyPr>
          <a:lstStyle/>
          <a:p>
            <a:pPr algn="just">
              <a:buFont typeface="Arial" pitchFamily="34" charset="0"/>
              <a:buChar char="•"/>
            </a:pPr>
            <a:r>
              <a:rPr lang="es-MX" sz="2400" b="1" dirty="0"/>
              <a:t>Derecho de tanto: </a:t>
            </a:r>
            <a:r>
              <a:rPr lang="es-MX" dirty="0"/>
              <a:t> Para vender la parte alícuota que exige el copropietario notificar a los otros para darle preferencia, esto se llama derecho de tanto.  </a:t>
            </a:r>
            <a:r>
              <a:rPr lang="es-MX" sz="2400" b="1" dirty="0"/>
              <a:t>  </a:t>
            </a:r>
          </a:p>
        </p:txBody>
      </p:sp>
      <p:pic>
        <p:nvPicPr>
          <p:cNvPr id="3" name="2 Imagen" descr="download (26).jpg"/>
          <p:cNvPicPr>
            <a:picLocks noChangeAspect="1"/>
          </p:cNvPicPr>
          <p:nvPr/>
        </p:nvPicPr>
        <p:blipFill>
          <a:blip r:embed="rId2" cstate="print"/>
          <a:stretch>
            <a:fillRect/>
          </a:stretch>
        </p:blipFill>
        <p:spPr>
          <a:xfrm>
            <a:off x="1661024" y="3572419"/>
            <a:ext cx="2085975" cy="2038350"/>
          </a:xfrm>
          <a:prstGeom prst="rect">
            <a:avLst/>
          </a:prstGeom>
        </p:spPr>
      </p:pic>
      <p:pic>
        <p:nvPicPr>
          <p:cNvPr id="4" name="3 Imagen" descr="download (27).jpg"/>
          <p:cNvPicPr>
            <a:picLocks noChangeAspect="1"/>
          </p:cNvPicPr>
          <p:nvPr/>
        </p:nvPicPr>
        <p:blipFill>
          <a:blip r:embed="rId3" cstate="print"/>
          <a:stretch>
            <a:fillRect/>
          </a:stretch>
        </p:blipFill>
        <p:spPr>
          <a:xfrm>
            <a:off x="4715282" y="3498669"/>
            <a:ext cx="2143125" cy="2133600"/>
          </a:xfrm>
          <a:prstGeom prst="rect">
            <a:avLst/>
          </a:prstGeom>
        </p:spPr>
      </p:pic>
    </p:spTree>
    <p:extLst>
      <p:ext uri="{BB962C8B-B14F-4D97-AF65-F5344CB8AC3E}">
        <p14:creationId xmlns:p14="http://schemas.microsoft.com/office/powerpoint/2010/main" val="1671628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72732" y="1639780"/>
            <a:ext cx="7521262" cy="3139321"/>
          </a:xfrm>
          <a:prstGeom prst="rect">
            <a:avLst/>
          </a:prstGeom>
        </p:spPr>
        <p:txBody>
          <a:bodyPr wrap="square">
            <a:spAutoFit/>
          </a:bodyPr>
          <a:lstStyle/>
          <a:p>
            <a:pPr algn="just"/>
            <a:r>
              <a:rPr lang="es-MX" b="1" dirty="0" smtClean="0"/>
              <a:t>ART. 1045 C.C.Hgo.- </a:t>
            </a:r>
            <a:r>
              <a:rPr lang="es-MX" dirty="0" smtClean="0"/>
              <a:t>Los propietarios de cosa indivisa no pueden enajenar a extraños  su parte alícuota  respectiva, si el participe  quiere hacer uso del derecho de tanto. A </a:t>
            </a:r>
            <a:r>
              <a:rPr lang="es-MX" dirty="0"/>
              <a:t>este efecto, el copropietario notificara a los demás , por medio  de notario o judicialmente, la venta que tuviera convenida, para que dentro de ocho días siguientes  hagan uso  del </a:t>
            </a:r>
            <a:r>
              <a:rPr lang="es-MX" dirty="0" smtClean="0"/>
              <a:t>derecho </a:t>
            </a:r>
            <a:r>
              <a:rPr lang="es-MX" dirty="0"/>
              <a:t>de tanto. Transcurridos los ocho días , por el </a:t>
            </a:r>
            <a:r>
              <a:rPr lang="es-MX" dirty="0" smtClean="0"/>
              <a:t>solo </a:t>
            </a:r>
            <a:r>
              <a:rPr lang="es-MX" dirty="0"/>
              <a:t>lapso  del termino se pierde el derecho. Mientras no se haya hecho la notificación ,  la venta no producirá efecto legal alguno. </a:t>
            </a:r>
          </a:p>
          <a:p>
            <a:pPr algn="just"/>
            <a:endParaRPr lang="es-MX" b="1" dirty="0"/>
          </a:p>
          <a:p>
            <a:pPr algn="just"/>
            <a:r>
              <a:rPr lang="es-MX" b="1" dirty="0"/>
              <a:t>ART. 1046 C.C.Hgo.-</a:t>
            </a:r>
            <a:r>
              <a:rPr lang="es-MX" dirty="0"/>
              <a:t> Si varios propietarios de cosa indivisa hicieren uso del derecho de tanto, será preferido el que represente mayor parte, y siendo iguales, el designado por la suerte, salvo convenio en contrario. </a:t>
            </a:r>
            <a:endParaRPr lang="es-MX" b="1" dirty="0"/>
          </a:p>
        </p:txBody>
      </p:sp>
    </p:spTree>
    <p:extLst>
      <p:ext uri="{BB962C8B-B14F-4D97-AF65-F5344CB8AC3E}">
        <p14:creationId xmlns:p14="http://schemas.microsoft.com/office/powerpoint/2010/main" val="41712209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75008" y="951895"/>
            <a:ext cx="6452316" cy="523220"/>
          </a:xfrm>
          <a:prstGeom prst="rect">
            <a:avLst/>
          </a:prstGeom>
        </p:spPr>
        <p:txBody>
          <a:bodyPr wrap="square">
            <a:spAutoFit/>
          </a:bodyPr>
          <a:lstStyle/>
          <a:p>
            <a:pPr algn="ctr"/>
            <a:r>
              <a:rPr lang="es-E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Formas de la copropiedad</a:t>
            </a:r>
          </a:p>
        </p:txBody>
      </p:sp>
      <p:sp>
        <p:nvSpPr>
          <p:cNvPr id="3" name="2 CuadroTexto"/>
          <p:cNvSpPr txBox="1"/>
          <p:nvPr/>
        </p:nvSpPr>
        <p:spPr>
          <a:xfrm>
            <a:off x="457200" y="1981200"/>
            <a:ext cx="8229600" cy="1200329"/>
          </a:xfrm>
          <a:prstGeom prst="rect">
            <a:avLst/>
          </a:prstGeom>
          <a:noFill/>
        </p:spPr>
        <p:txBody>
          <a:bodyPr wrap="square" rtlCol="0">
            <a:spAutoFit/>
          </a:bodyPr>
          <a:lstStyle/>
          <a:p>
            <a:pPr marL="342900" indent="-342900">
              <a:buFont typeface="+mj-lt"/>
              <a:buAutoNum type="arabicPeriod"/>
            </a:pPr>
            <a:r>
              <a:rPr lang="es-MX" dirty="0" smtClean="0"/>
              <a:t>Voluntarias y Forzosas</a:t>
            </a:r>
          </a:p>
          <a:p>
            <a:pPr marL="342900" indent="-342900">
              <a:buFont typeface="+mj-lt"/>
              <a:buAutoNum type="arabicPeriod"/>
            </a:pPr>
            <a:r>
              <a:rPr lang="es-MX" dirty="0" smtClean="0"/>
              <a:t>Temporales y Permanentes</a:t>
            </a:r>
          </a:p>
          <a:p>
            <a:pPr marL="342900" indent="-342900">
              <a:buFont typeface="+mj-lt"/>
              <a:buAutoNum type="arabicPeriod"/>
            </a:pPr>
            <a:r>
              <a:rPr lang="es-MX" dirty="0" smtClean="0"/>
              <a:t>Sobre bienes determinados y sobre un patrimonio o universalidad</a:t>
            </a:r>
          </a:p>
          <a:p>
            <a:pPr marL="342900" indent="-342900">
              <a:buFont typeface="+mj-lt"/>
              <a:buAutoNum type="arabicPeriod"/>
            </a:pPr>
            <a:r>
              <a:rPr lang="es-MX" dirty="0" smtClean="0"/>
              <a:t>Por acto entre vivos y por causa de muerte</a:t>
            </a:r>
          </a:p>
        </p:txBody>
      </p:sp>
      <p:pic>
        <p:nvPicPr>
          <p:cNvPr id="4" name="3 Imagen" descr="images (13).jpg"/>
          <p:cNvPicPr>
            <a:picLocks noChangeAspect="1"/>
          </p:cNvPicPr>
          <p:nvPr/>
        </p:nvPicPr>
        <p:blipFill>
          <a:blip r:embed="rId2" cstate="print"/>
          <a:stretch>
            <a:fillRect/>
          </a:stretch>
        </p:blipFill>
        <p:spPr>
          <a:xfrm>
            <a:off x="3105150" y="4455386"/>
            <a:ext cx="2933700" cy="1552575"/>
          </a:xfrm>
          <a:prstGeom prst="rect">
            <a:avLst/>
          </a:prstGeom>
        </p:spPr>
      </p:pic>
    </p:spTree>
    <p:extLst>
      <p:ext uri="{BB962C8B-B14F-4D97-AF65-F5344CB8AC3E}">
        <p14:creationId xmlns:p14="http://schemas.microsoft.com/office/powerpoint/2010/main" val="3634590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332656"/>
            <a:ext cx="8203843" cy="6740307"/>
          </a:xfrm>
          <a:prstGeom prst="rect">
            <a:avLst/>
          </a:prstGeom>
        </p:spPr>
        <p:txBody>
          <a:bodyPr wrap="square">
            <a:spAutoFit/>
          </a:bodyPr>
          <a:lstStyle/>
          <a:p>
            <a:pPr algn="just"/>
            <a:r>
              <a:rPr lang="es-MX" sz="2400" b="1" u="sng" dirty="0" smtClean="0">
                <a:latin typeface="Arial" pitchFamily="34" charset="0"/>
                <a:cs typeface="Arial" pitchFamily="34" charset="0"/>
              </a:rPr>
              <a:t>VOLUNTARIAS</a:t>
            </a:r>
            <a:r>
              <a:rPr lang="es-MX" sz="2400" b="1" dirty="0" smtClean="0">
                <a:latin typeface="Arial" pitchFamily="34" charset="0"/>
                <a:cs typeface="Arial" pitchFamily="34" charset="0"/>
              </a:rPr>
              <a:t>: </a:t>
            </a:r>
            <a:r>
              <a:rPr lang="es-MX" sz="2400" dirty="0" smtClean="0">
                <a:latin typeface="Arial" pitchFamily="34" charset="0"/>
                <a:cs typeface="Arial" pitchFamily="34" charset="0"/>
              </a:rPr>
              <a:t>Existe una copropiedad voluntaria  en atención a que nadie puede permanecer en la indivisión</a:t>
            </a:r>
            <a:r>
              <a:rPr lang="es-MX" sz="2400" dirty="0" smtClean="0">
                <a:latin typeface="Arial" pitchFamily="34" charset="0"/>
                <a:cs typeface="Arial" pitchFamily="34" charset="0"/>
              </a:rPr>
              <a:t>. Se puede dividir la cosa común .</a:t>
            </a:r>
          </a:p>
          <a:p>
            <a:pPr algn="just"/>
            <a:r>
              <a:rPr lang="es-MX" sz="2400" dirty="0" smtClean="0">
                <a:latin typeface="Arial" pitchFamily="34" charset="0"/>
                <a:cs typeface="Arial" pitchFamily="34" charset="0"/>
              </a:rPr>
              <a:t>Acuerdo   con los copropietarios  para disolver la copropiedad.</a:t>
            </a:r>
          </a:p>
          <a:p>
            <a:pPr algn="just"/>
            <a:endParaRPr lang="es-MX" sz="2400" dirty="0" smtClean="0">
              <a:latin typeface="Arial" pitchFamily="34" charset="0"/>
              <a:cs typeface="Arial" pitchFamily="34" charset="0"/>
            </a:endParaRPr>
          </a:p>
          <a:p>
            <a:pPr algn="just"/>
            <a:endParaRPr lang="es-MX" sz="2400" dirty="0">
              <a:latin typeface="Arial" pitchFamily="34" charset="0"/>
              <a:cs typeface="Arial" pitchFamily="34" charset="0"/>
            </a:endParaRPr>
          </a:p>
          <a:p>
            <a:pPr algn="just"/>
            <a:r>
              <a:rPr lang="es-MX" sz="2400" b="1" u="sng" dirty="0" smtClean="0">
                <a:latin typeface="Arial" pitchFamily="34" charset="0"/>
                <a:cs typeface="Arial" pitchFamily="34" charset="0"/>
              </a:rPr>
              <a:t>FORZOSAS: </a:t>
            </a:r>
            <a:r>
              <a:rPr lang="es-MX" sz="2400" dirty="0" smtClean="0">
                <a:latin typeface="Arial" pitchFamily="34" charset="0"/>
                <a:cs typeface="Arial" pitchFamily="34" charset="0"/>
              </a:rPr>
              <a:t>Son </a:t>
            </a:r>
            <a:r>
              <a:rPr lang="es-MX" sz="2400" dirty="0">
                <a:latin typeface="Arial" pitchFamily="34" charset="0"/>
                <a:cs typeface="Arial" pitchFamily="34" charset="0"/>
              </a:rPr>
              <a:t>aquellas en que, por su naturaleza de las cosas, existe una imposibilidad para llegar a la división o a la venta de manera que la ley se ve obligada a reconocer este estado que impone la propia </a:t>
            </a:r>
            <a:r>
              <a:rPr lang="es-MX" sz="2400" dirty="0" smtClean="0">
                <a:latin typeface="Arial" pitchFamily="34" charset="0"/>
                <a:cs typeface="Arial" pitchFamily="34" charset="0"/>
              </a:rPr>
              <a:t>naturaleza.</a:t>
            </a:r>
          </a:p>
          <a:p>
            <a:pPr algn="just"/>
            <a:r>
              <a:rPr lang="es-MX" sz="2400" dirty="0">
                <a:latin typeface="Arial" pitchFamily="34" charset="0"/>
                <a:cs typeface="Arial" pitchFamily="34" charset="0"/>
              </a:rPr>
              <a:t>Esto ocurre cuando diferentes pisos de una casa pertenecen a distintas personas en plena propiedad. Se crea una copropiedad con respecto a las cosas comunes : entrada, patios, escaleras, cimientos, azoteas, servicios del inmueble ( agua, drenaje, etc.).</a:t>
            </a:r>
          </a:p>
          <a:p>
            <a:pPr algn="just"/>
            <a:endParaRPr lang="es-MX" sz="2400"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extLst>
      <p:ext uri="{BB962C8B-B14F-4D97-AF65-F5344CB8AC3E}">
        <p14:creationId xmlns:p14="http://schemas.microsoft.com/office/powerpoint/2010/main" val="1358820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24416" y="1124744"/>
            <a:ext cx="8100812" cy="2246769"/>
          </a:xfrm>
          <a:prstGeom prst="rect">
            <a:avLst/>
          </a:prstGeom>
        </p:spPr>
        <p:txBody>
          <a:bodyPr wrap="square">
            <a:spAutoFit/>
          </a:bodyPr>
          <a:lstStyle/>
          <a:p>
            <a:pPr algn="just"/>
            <a:r>
              <a:rPr lang="es-MX" sz="2800" b="1" u="sng" dirty="0" smtClean="0">
                <a:latin typeface="Arial" pitchFamily="34" charset="0"/>
                <a:cs typeface="Arial" pitchFamily="34" charset="0"/>
              </a:rPr>
              <a:t>Temporal: </a:t>
            </a:r>
            <a:r>
              <a:rPr lang="es-MX" sz="2800" b="1" dirty="0" smtClean="0">
                <a:latin typeface="Arial" pitchFamily="34" charset="0"/>
                <a:cs typeface="Arial" pitchFamily="34" charset="0"/>
              </a:rPr>
              <a:t>Toda </a:t>
            </a:r>
            <a:r>
              <a:rPr lang="es-MX" sz="2800" b="1" dirty="0">
                <a:latin typeface="Arial" pitchFamily="34" charset="0"/>
                <a:cs typeface="Arial" pitchFamily="34" charset="0"/>
              </a:rPr>
              <a:t>copropiedad ordinariamente es temporal, como consecuencia de que es </a:t>
            </a:r>
            <a:r>
              <a:rPr lang="es-MX" sz="2800" b="1" dirty="0" smtClean="0">
                <a:latin typeface="Arial" pitchFamily="34" charset="0"/>
                <a:cs typeface="Arial" pitchFamily="34" charset="0"/>
              </a:rPr>
              <a:t>voluntaria.</a:t>
            </a:r>
          </a:p>
          <a:p>
            <a:pPr algn="just"/>
            <a:r>
              <a:rPr lang="es-MX" sz="2800" b="1" u="sng" dirty="0" smtClean="0">
                <a:latin typeface="Arial" pitchFamily="34" charset="0"/>
                <a:cs typeface="Arial" pitchFamily="34" charset="0"/>
              </a:rPr>
              <a:t>Permanente :   </a:t>
            </a:r>
            <a:r>
              <a:rPr lang="es-MX" sz="2800" b="1" dirty="0" smtClean="0">
                <a:latin typeface="Arial" pitchFamily="34" charset="0"/>
                <a:cs typeface="Arial" pitchFamily="34" charset="0"/>
              </a:rPr>
              <a:t>Son aquellas que se dan en la medida de q</a:t>
            </a:r>
            <a:r>
              <a:rPr lang="es-MX" sz="2800" b="1" dirty="0" smtClean="0">
                <a:latin typeface="Arial" pitchFamily="34" charset="0"/>
                <a:cs typeface="Arial" pitchFamily="34" charset="0"/>
              </a:rPr>
              <a:t>ue  </a:t>
            </a:r>
            <a:r>
              <a:rPr lang="es-MX" sz="2800" b="1" dirty="0" smtClean="0">
                <a:latin typeface="Arial" pitchFamily="34" charset="0"/>
                <a:cs typeface="Arial" pitchFamily="34" charset="0"/>
              </a:rPr>
              <a:t> </a:t>
            </a:r>
            <a:r>
              <a:rPr lang="es-MX" sz="2800" b="1" dirty="0">
                <a:latin typeface="Arial" pitchFamily="34" charset="0"/>
                <a:cs typeface="Arial" pitchFamily="34" charset="0"/>
              </a:rPr>
              <a:t>sea forzosa.</a:t>
            </a:r>
          </a:p>
        </p:txBody>
      </p:sp>
      <p:pic>
        <p:nvPicPr>
          <p:cNvPr id="4" name="3 Imagen" descr="download (28).jpg"/>
          <p:cNvPicPr>
            <a:picLocks noChangeAspect="1"/>
          </p:cNvPicPr>
          <p:nvPr/>
        </p:nvPicPr>
        <p:blipFill>
          <a:blip r:embed="rId2" cstate="print"/>
          <a:stretch>
            <a:fillRect/>
          </a:stretch>
        </p:blipFill>
        <p:spPr>
          <a:xfrm>
            <a:off x="3077663" y="3777750"/>
            <a:ext cx="2152650" cy="2124075"/>
          </a:xfrm>
          <a:prstGeom prst="rect">
            <a:avLst/>
          </a:prstGeom>
        </p:spPr>
      </p:pic>
    </p:spTree>
    <p:extLst>
      <p:ext uri="{BB962C8B-B14F-4D97-AF65-F5344CB8AC3E}">
        <p14:creationId xmlns:p14="http://schemas.microsoft.com/office/powerpoint/2010/main" val="42241153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9092" y="1268760"/>
            <a:ext cx="8332631" cy="3477875"/>
          </a:xfrm>
          <a:prstGeom prst="rect">
            <a:avLst/>
          </a:prstGeom>
        </p:spPr>
        <p:txBody>
          <a:bodyPr wrap="square">
            <a:spAutoFit/>
          </a:bodyPr>
          <a:lstStyle/>
          <a:p>
            <a:pPr algn="just"/>
            <a:r>
              <a:rPr lang="es-MX" sz="2000" b="1" u="sng" dirty="0" smtClean="0">
                <a:latin typeface="Arial" pitchFamily="34" charset="0"/>
                <a:cs typeface="Arial" pitchFamily="34" charset="0"/>
              </a:rPr>
              <a:t>SOBRE BIENES DETERMINADOS : </a:t>
            </a:r>
            <a:r>
              <a:rPr lang="es-MX" sz="2000" dirty="0" smtClean="0">
                <a:latin typeface="Arial" pitchFamily="34" charset="0"/>
                <a:cs typeface="Arial" pitchFamily="34" charset="0"/>
              </a:rPr>
              <a:t>Cuando se establezca en un contrato y en este se mencionara  cual es el bien especifico motivo de la copropiedad. </a:t>
            </a:r>
            <a:endParaRPr lang="es-MX" sz="2000" dirty="0">
              <a:latin typeface="Arial" pitchFamily="34" charset="0"/>
              <a:cs typeface="Arial" pitchFamily="34" charset="0"/>
            </a:endParaRPr>
          </a:p>
          <a:p>
            <a:pPr algn="just"/>
            <a:endParaRPr lang="es-MX" sz="2000" dirty="0" smtClean="0">
              <a:latin typeface="Arial" pitchFamily="34" charset="0"/>
              <a:cs typeface="Arial" pitchFamily="34" charset="0"/>
            </a:endParaRPr>
          </a:p>
          <a:p>
            <a:pPr algn="just"/>
            <a:r>
              <a:rPr lang="es-MX" sz="2000" b="1" u="sng" dirty="0" smtClean="0">
                <a:latin typeface="Arial" pitchFamily="34" charset="0"/>
                <a:cs typeface="Arial" pitchFamily="34" charset="0"/>
              </a:rPr>
              <a:t>PATRIMONIO </a:t>
            </a:r>
            <a:r>
              <a:rPr lang="es-MX" sz="2000" b="1" u="sng" dirty="0" smtClean="0">
                <a:latin typeface="Arial" pitchFamily="34" charset="0"/>
                <a:cs typeface="Arial" pitchFamily="34" charset="0"/>
              </a:rPr>
              <a:t>O UNIVERSALIDAD</a:t>
            </a:r>
            <a:r>
              <a:rPr lang="es-MX" sz="2000" dirty="0" smtClean="0">
                <a:latin typeface="Arial" pitchFamily="34" charset="0"/>
                <a:cs typeface="Arial" pitchFamily="34" charset="0"/>
              </a:rPr>
              <a:t>: </a:t>
            </a:r>
            <a:r>
              <a:rPr lang="es-MX" sz="2000" dirty="0" smtClean="0">
                <a:latin typeface="Arial" pitchFamily="34" charset="0"/>
                <a:cs typeface="Arial" pitchFamily="34" charset="0"/>
              </a:rPr>
              <a:t>Cuando el de </a:t>
            </a:r>
            <a:r>
              <a:rPr lang="es-MX" sz="2000" dirty="0" smtClean="0">
                <a:latin typeface="Arial" pitchFamily="34" charset="0"/>
                <a:cs typeface="Arial" pitchFamily="34" charset="0"/>
              </a:rPr>
              <a:t>cujus</a:t>
            </a:r>
            <a:r>
              <a:rPr lang="es-MX" sz="2000" dirty="0" smtClean="0">
                <a:latin typeface="Arial" pitchFamily="34" charset="0"/>
                <a:cs typeface="Arial" pitchFamily="34" charset="0"/>
              </a:rPr>
              <a:t>  trasmite el patrimonio a sus heredero. Las copropiedad </a:t>
            </a:r>
            <a:r>
              <a:rPr lang="es-MX" sz="2000" dirty="0">
                <a:latin typeface="Arial" pitchFamily="34" charset="0"/>
                <a:cs typeface="Arial" pitchFamily="34" charset="0"/>
              </a:rPr>
              <a:t>sobre un patrimonio integrado   con su activo y pasivo; es el caso de la copropiedad hereditaria. Los herederos tienen una parte alícuota, con valor positivo y negativo, porque tienen una parte proporcional en el haber hereditario</a:t>
            </a:r>
          </a:p>
          <a:p>
            <a:pPr algn="just"/>
            <a:r>
              <a:rPr lang="es-MX" sz="2000" dirty="0">
                <a:latin typeface="Arial" pitchFamily="34" charset="0"/>
                <a:cs typeface="Arial" pitchFamily="34" charset="0"/>
              </a:rPr>
              <a:t>Esta copropiedad sobre un patrimonio tiene la característica especial de comprender bienes, derechos y obligaciones.</a:t>
            </a:r>
          </a:p>
        </p:txBody>
      </p:sp>
      <p:pic>
        <p:nvPicPr>
          <p:cNvPr id="4" name="3 Imagen" descr="download (29).jpg"/>
          <p:cNvPicPr>
            <a:picLocks noChangeAspect="1"/>
          </p:cNvPicPr>
          <p:nvPr/>
        </p:nvPicPr>
        <p:blipFill>
          <a:blip r:embed="rId2" cstate="print"/>
          <a:stretch>
            <a:fillRect/>
          </a:stretch>
        </p:blipFill>
        <p:spPr>
          <a:xfrm>
            <a:off x="3565616" y="5013175"/>
            <a:ext cx="2247900" cy="1590371"/>
          </a:xfrm>
          <a:prstGeom prst="rect">
            <a:avLst/>
          </a:prstGeom>
        </p:spPr>
      </p:pic>
    </p:spTree>
    <p:extLst>
      <p:ext uri="{BB962C8B-B14F-4D97-AF65-F5344CB8AC3E}">
        <p14:creationId xmlns:p14="http://schemas.microsoft.com/office/powerpoint/2010/main" val="4716583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96213" y="1781654"/>
            <a:ext cx="8500057" cy="2677656"/>
          </a:xfrm>
          <a:prstGeom prst="rect">
            <a:avLst/>
          </a:prstGeom>
        </p:spPr>
        <p:txBody>
          <a:bodyPr wrap="square">
            <a:spAutoFit/>
          </a:bodyPr>
          <a:lstStyle/>
          <a:p>
            <a:pPr algn="just"/>
            <a:r>
              <a:rPr lang="es-MX" sz="2400" b="1" u="sng" dirty="0" smtClean="0">
                <a:latin typeface="Arial" pitchFamily="34" charset="0"/>
                <a:cs typeface="Arial" pitchFamily="34" charset="0"/>
              </a:rPr>
              <a:t>ACTOS INTER VIVOS</a:t>
            </a:r>
            <a:r>
              <a:rPr lang="es-MX" sz="2400" b="1" dirty="0" smtClean="0">
                <a:latin typeface="Arial" pitchFamily="34" charset="0"/>
                <a:cs typeface="Arial" pitchFamily="34" charset="0"/>
              </a:rPr>
              <a:t>: </a:t>
            </a:r>
            <a:r>
              <a:rPr lang="es-MX" sz="2400" dirty="0" smtClean="0">
                <a:latin typeface="Arial" pitchFamily="34" charset="0"/>
                <a:cs typeface="Arial" pitchFamily="34" charset="0"/>
              </a:rPr>
              <a:t>Es aquella copropiedad que se va establecer en </a:t>
            </a:r>
            <a:r>
              <a:rPr lang="es-MX" sz="2400" dirty="0" smtClean="0">
                <a:latin typeface="Arial" pitchFamily="34" charset="0"/>
                <a:cs typeface="Arial" pitchFamily="34" charset="0"/>
              </a:rPr>
              <a:t>un </a:t>
            </a:r>
            <a:r>
              <a:rPr lang="es-MX" sz="2400" dirty="0">
                <a:latin typeface="Arial" pitchFamily="34" charset="0"/>
                <a:cs typeface="Arial" pitchFamily="34" charset="0"/>
              </a:rPr>
              <a:t>contrato, </a:t>
            </a:r>
            <a:r>
              <a:rPr lang="es-MX" sz="2400" dirty="0" smtClean="0">
                <a:latin typeface="Arial" pitchFamily="34" charset="0"/>
                <a:cs typeface="Arial" pitchFamily="34" charset="0"/>
              </a:rPr>
              <a:t>es   decir un acuerdo de voluntades  entre personas vivas.</a:t>
            </a:r>
          </a:p>
          <a:p>
            <a:pPr algn="just"/>
            <a:endParaRPr lang="es-MX" sz="2400" dirty="0">
              <a:latin typeface="Arial" pitchFamily="34" charset="0"/>
              <a:cs typeface="Arial" pitchFamily="34" charset="0"/>
            </a:endParaRPr>
          </a:p>
          <a:p>
            <a:pPr algn="just"/>
            <a:r>
              <a:rPr lang="es-MX" sz="2400" b="1" u="sng" dirty="0" smtClean="0">
                <a:latin typeface="Arial" pitchFamily="34" charset="0"/>
                <a:cs typeface="Arial" pitchFamily="34" charset="0"/>
              </a:rPr>
              <a:t>MORTIS CAUSA</a:t>
            </a:r>
            <a:r>
              <a:rPr lang="es-MX" sz="2400" b="1" dirty="0" smtClean="0">
                <a:latin typeface="Arial" pitchFamily="34" charset="0"/>
                <a:cs typeface="Arial" pitchFamily="34" charset="0"/>
              </a:rPr>
              <a:t>:  </a:t>
            </a:r>
            <a:r>
              <a:rPr lang="es-MX" sz="2400" dirty="0" smtClean="0">
                <a:latin typeface="Arial" pitchFamily="34" charset="0"/>
                <a:cs typeface="Arial" pitchFamily="34" charset="0"/>
              </a:rPr>
              <a:t>Se va a dar a causa de muerte   de una persona cuando deja coherederos , también deja copropietarios</a:t>
            </a:r>
            <a:r>
              <a:rPr lang="es-MX" sz="2400" dirty="0" smtClean="0">
                <a:latin typeface="Arial" pitchFamily="34" charset="0"/>
                <a:cs typeface="Arial" pitchFamily="34" charset="0"/>
              </a:rPr>
              <a:t>.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10456536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570756"/>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 </a:t>
            </a:r>
            <a:r>
              <a:rPr lang="es-MX" sz="2800" b="1" dirty="0" smtClean="0">
                <a:solidFill>
                  <a:prstClr val="black"/>
                </a:solidFill>
                <a:latin typeface="Arial" pitchFamily="34" charset="0"/>
                <a:cs typeface="Arial" pitchFamily="34" charset="0"/>
              </a:rPr>
              <a:t>La copropiedad </a:t>
            </a:r>
            <a:endParaRPr lang="es-MX" sz="2800" b="1" dirty="0">
              <a:solidFill>
                <a:prstClr val="black"/>
              </a:solidFill>
              <a:latin typeface="Arial" pitchFamily="34" charset="0"/>
              <a:cs typeface="Arial" pitchFamily="34" charset="0"/>
            </a:endParaRPr>
          </a:p>
          <a:p>
            <a:pPr algn="just"/>
            <a:endParaRPr lang="es-MX" sz="2800" b="1" dirty="0" smtClean="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 </a:t>
            </a:r>
          </a:p>
          <a:p>
            <a:pPr algn="just"/>
            <a:r>
              <a:rPr lang="es-MX" sz="2800" b="1" dirty="0">
                <a:solidFill>
                  <a:prstClr val="black"/>
                </a:solidFill>
                <a:latin typeface="Arial" pitchFamily="34" charset="0"/>
                <a:cs typeface="Arial" pitchFamily="34" charset="0"/>
              </a:rPr>
              <a:t>La forma típica de propiedad  se caracteriza por el dominio que una persona ejerce sobre una cosa, es decir, en la mayoría de los casos  hay un solo propietario, pero por distintas circunstancias la forma de copropiedad, la cual admite que dos o mas personas tengan el mismo derecho   sobre el bien o la cosa  y lo ejerzan de modo común. </a:t>
            </a:r>
          </a:p>
          <a:p>
            <a:pPr algn="just"/>
            <a:endParaRPr lang="es-MX" sz="2800" b="1" dirty="0" smtClean="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441467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407536" y="818882"/>
            <a:ext cx="4463081" cy="523220"/>
          </a:xfrm>
          <a:prstGeom prst="rect">
            <a:avLst/>
          </a:prstGeom>
          <a:noFill/>
        </p:spPr>
        <p:txBody>
          <a:bodyPr wrap="none" lIns="91440" tIns="45720" rIns="91440" bIns="45720">
            <a:spAutoFit/>
          </a:bodyPr>
          <a:lstStyle/>
          <a:p>
            <a:pPr algn="ctr"/>
            <a:r>
              <a:rPr lang="es-E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Extinción de la copropiedad</a:t>
            </a:r>
            <a:endParaRPr lang="es-E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Rectángulo 2"/>
          <p:cNvSpPr/>
          <p:nvPr/>
        </p:nvSpPr>
        <p:spPr>
          <a:xfrm>
            <a:off x="425002" y="1556792"/>
            <a:ext cx="8395470" cy="2308324"/>
          </a:xfrm>
          <a:prstGeom prst="rect">
            <a:avLst/>
          </a:prstGeom>
        </p:spPr>
        <p:txBody>
          <a:bodyPr wrap="square">
            <a:spAutoFit/>
          </a:bodyPr>
          <a:lstStyle/>
          <a:p>
            <a:pPr marL="342900" indent="-342900" algn="just">
              <a:buFont typeface="+mj-lt"/>
              <a:buAutoNum type="alphaLcParenR"/>
            </a:pPr>
            <a:r>
              <a:rPr lang="es-MX" sz="2400" b="1" dirty="0" smtClean="0">
                <a:latin typeface="Arial" pitchFamily="34" charset="0"/>
                <a:cs typeface="Arial" pitchFamily="34" charset="0"/>
              </a:rPr>
              <a:t>Por </a:t>
            </a:r>
            <a:r>
              <a:rPr lang="es-MX" sz="2400" b="1" dirty="0">
                <a:latin typeface="Arial" pitchFamily="34" charset="0"/>
                <a:cs typeface="Arial" pitchFamily="34" charset="0"/>
              </a:rPr>
              <a:t>división, </a:t>
            </a:r>
            <a:endParaRPr lang="es-MX" sz="2400" b="1" dirty="0" smtClean="0">
              <a:latin typeface="Arial" pitchFamily="34" charset="0"/>
              <a:cs typeface="Arial" pitchFamily="34" charset="0"/>
            </a:endParaRPr>
          </a:p>
          <a:p>
            <a:pPr marL="342900" indent="-342900" algn="just">
              <a:buFont typeface="+mj-lt"/>
              <a:buAutoNum type="alphaLcParenR"/>
            </a:pPr>
            <a:r>
              <a:rPr lang="es-MX" sz="2400" b="1" dirty="0">
                <a:latin typeface="Arial" pitchFamily="34" charset="0"/>
                <a:cs typeface="Arial" pitchFamily="34" charset="0"/>
              </a:rPr>
              <a:t>D</a:t>
            </a:r>
            <a:r>
              <a:rPr lang="es-MX" sz="2400" b="1" dirty="0" smtClean="0">
                <a:latin typeface="Arial" pitchFamily="34" charset="0"/>
                <a:cs typeface="Arial" pitchFamily="34" charset="0"/>
              </a:rPr>
              <a:t>estrucción </a:t>
            </a:r>
            <a:r>
              <a:rPr lang="es-MX" sz="2400" b="1" dirty="0">
                <a:latin typeface="Arial" pitchFamily="34" charset="0"/>
                <a:cs typeface="Arial" pitchFamily="34" charset="0"/>
              </a:rPr>
              <a:t>o perdida  </a:t>
            </a:r>
            <a:r>
              <a:rPr lang="es-MX" sz="2400" b="1" dirty="0" smtClean="0">
                <a:latin typeface="Arial" pitchFamily="34" charset="0"/>
                <a:cs typeface="Arial" pitchFamily="34" charset="0"/>
              </a:rPr>
              <a:t> de la cosa común </a:t>
            </a:r>
          </a:p>
          <a:p>
            <a:pPr marL="342900" indent="-342900" algn="just">
              <a:buFont typeface="+mj-lt"/>
              <a:buAutoNum type="alphaLcParenR"/>
            </a:pPr>
            <a:r>
              <a:rPr lang="es-MX" sz="2400" b="1" dirty="0">
                <a:latin typeface="Arial" pitchFamily="34" charset="0"/>
                <a:cs typeface="Arial" pitchFamily="34" charset="0"/>
              </a:rPr>
              <a:t>P</a:t>
            </a:r>
            <a:r>
              <a:rPr lang="es-MX" sz="2400" b="1" dirty="0" smtClean="0">
                <a:latin typeface="Arial" pitchFamily="34" charset="0"/>
                <a:cs typeface="Arial" pitchFamily="34" charset="0"/>
              </a:rPr>
              <a:t>or </a:t>
            </a:r>
            <a:r>
              <a:rPr lang="es-MX" sz="2400" b="1" dirty="0">
                <a:latin typeface="Arial" pitchFamily="34" charset="0"/>
                <a:cs typeface="Arial" pitchFamily="34" charset="0"/>
              </a:rPr>
              <a:t>enajenación  </a:t>
            </a:r>
            <a:r>
              <a:rPr lang="es-MX" sz="2400" b="1" dirty="0" smtClean="0">
                <a:latin typeface="Arial" pitchFamily="34" charset="0"/>
                <a:cs typeface="Arial" pitchFamily="34" charset="0"/>
              </a:rPr>
              <a:t>y</a:t>
            </a:r>
          </a:p>
          <a:p>
            <a:pPr marL="342900" indent="-342900" algn="just">
              <a:buFont typeface="+mj-lt"/>
              <a:buAutoNum type="alphaLcParenR"/>
            </a:pPr>
            <a:r>
              <a:rPr lang="es-MX" sz="2400" b="1" dirty="0" smtClean="0">
                <a:latin typeface="Arial" pitchFamily="34" charset="0"/>
                <a:cs typeface="Arial" pitchFamily="34" charset="0"/>
              </a:rPr>
              <a:t>Por consolidación </a:t>
            </a:r>
            <a:r>
              <a:rPr lang="es-MX" sz="2400" b="1" dirty="0">
                <a:latin typeface="Arial" pitchFamily="34" charset="0"/>
                <a:cs typeface="Arial" pitchFamily="34" charset="0"/>
              </a:rPr>
              <a:t>o reunión de todas las cuotas  en un solo propietario . </a:t>
            </a:r>
            <a:endParaRPr lang="es-MX" sz="2400" b="1" dirty="0" smtClean="0">
              <a:latin typeface="Arial" pitchFamily="34" charset="0"/>
              <a:cs typeface="Arial" pitchFamily="34" charset="0"/>
            </a:endParaRPr>
          </a:p>
          <a:p>
            <a:pPr algn="just"/>
            <a:endParaRPr lang="es-MX" sz="2400" b="1" dirty="0">
              <a:latin typeface="Arial" pitchFamily="34" charset="0"/>
              <a:cs typeface="Arial" pitchFamily="34" charset="0"/>
            </a:endParaRPr>
          </a:p>
        </p:txBody>
      </p:sp>
      <p:pic>
        <p:nvPicPr>
          <p:cNvPr id="4" name="3 Imagen" descr="images (14).jpg"/>
          <p:cNvPicPr>
            <a:picLocks noChangeAspect="1"/>
          </p:cNvPicPr>
          <p:nvPr/>
        </p:nvPicPr>
        <p:blipFill>
          <a:blip r:embed="rId2" cstate="print"/>
          <a:stretch>
            <a:fillRect/>
          </a:stretch>
        </p:blipFill>
        <p:spPr>
          <a:xfrm>
            <a:off x="2588976" y="4149080"/>
            <a:ext cx="3798619" cy="2539774"/>
          </a:xfrm>
          <a:prstGeom prst="rect">
            <a:avLst/>
          </a:prstGeom>
        </p:spPr>
      </p:pic>
      <p:sp>
        <p:nvSpPr>
          <p:cNvPr id="5" name="4 CuadroTexto"/>
          <p:cNvSpPr txBox="1"/>
          <p:nvPr/>
        </p:nvSpPr>
        <p:spPr>
          <a:xfrm>
            <a:off x="6417413" y="5412125"/>
            <a:ext cx="2756405" cy="830997"/>
          </a:xfrm>
          <a:prstGeom prst="rect">
            <a:avLst/>
          </a:prstGeom>
          <a:noFill/>
        </p:spPr>
        <p:txBody>
          <a:bodyPr wrap="square" rtlCol="0">
            <a:spAutoFit/>
          </a:bodyPr>
          <a:lstStyle/>
          <a:p>
            <a:pPr algn="just"/>
            <a:r>
              <a:rPr lang="es-MX" sz="1600" dirty="0">
                <a:latin typeface="Arial" pitchFamily="34" charset="0"/>
                <a:cs typeface="Arial" pitchFamily="34" charset="0"/>
              </a:rPr>
              <a:t>ART. 1048 Código Civil  para el Estado de Hidalgo </a:t>
            </a:r>
          </a:p>
          <a:p>
            <a:pPr algn="just"/>
            <a:endParaRPr lang="es-MX" sz="1600" dirty="0"/>
          </a:p>
        </p:txBody>
      </p:sp>
    </p:spTree>
    <p:extLst>
      <p:ext uri="{BB962C8B-B14F-4D97-AF65-F5344CB8AC3E}">
        <p14:creationId xmlns:p14="http://schemas.microsoft.com/office/powerpoint/2010/main" val="1197436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373487" y="1803042"/>
            <a:ext cx="8306874" cy="3693319"/>
          </a:xfrm>
          <a:prstGeom prst="rect">
            <a:avLst/>
          </a:prstGeom>
          <a:noFill/>
        </p:spPr>
        <p:txBody>
          <a:bodyPr wrap="square" rtlCol="0">
            <a:spAutoFit/>
          </a:bodyPr>
          <a:lstStyle/>
          <a:p>
            <a:pPr algn="just"/>
            <a:r>
              <a:rPr lang="es-MX" b="1" dirty="0" smtClean="0"/>
              <a:t>EN EL CASO DE LA DIVISIÓN: </a:t>
            </a:r>
          </a:p>
          <a:p>
            <a:pPr algn="just"/>
            <a:endParaRPr lang="es-MX" b="1" dirty="0"/>
          </a:p>
          <a:p>
            <a:pPr algn="just"/>
            <a:r>
              <a:rPr lang="es-MX" b="1" dirty="0" smtClean="0"/>
              <a:t>ART. 1049.- </a:t>
            </a:r>
            <a:r>
              <a:rPr lang="es-MX" dirty="0" smtClean="0"/>
              <a:t>La división de una cosa común no perjudica a tercero, el cual conserva los derechos reales que le pertenecen antes de hacerse la partición, observándose, en su caso, lo dispuesto para hipotecas que graven fincas susceptibles de ser fraccionadas y lo prevenido para el adquiriente de buena fe que inscribe su título en el Registro Publico. </a:t>
            </a:r>
          </a:p>
          <a:p>
            <a:pPr algn="just"/>
            <a:endParaRPr lang="es-MX" dirty="0"/>
          </a:p>
          <a:p>
            <a:pPr algn="just"/>
            <a:r>
              <a:rPr lang="es-MX" dirty="0" smtClean="0"/>
              <a:t>Art. 1050.- La división de bienes inmuebles es nula si lo hace con las mismas formalidades que la ley exige para su venta. </a:t>
            </a:r>
          </a:p>
          <a:p>
            <a:pPr algn="just"/>
            <a:endParaRPr lang="es-MX" dirty="0"/>
          </a:p>
          <a:p>
            <a:pPr algn="just"/>
            <a:r>
              <a:rPr lang="es-MX" dirty="0" smtClean="0"/>
              <a:t>ART. 1051.- Son aplicables a la división entre partícipe a reglas, concernientes a la división de herencias.</a:t>
            </a:r>
            <a:endParaRPr lang="es-MX" dirty="0"/>
          </a:p>
        </p:txBody>
      </p:sp>
    </p:spTree>
    <p:extLst>
      <p:ext uri="{BB962C8B-B14F-4D97-AF65-F5344CB8AC3E}">
        <p14:creationId xmlns:p14="http://schemas.microsoft.com/office/powerpoint/2010/main" val="8546470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108543"/>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Bibliografía del tema:</a:t>
            </a:r>
          </a:p>
          <a:p>
            <a:endParaRPr lang="es-ES" sz="2800" b="1" dirty="0">
              <a:solidFill>
                <a:prstClr val="black"/>
              </a:solidFill>
              <a:latin typeface="Arial" pitchFamily="34" charset="0"/>
              <a:cs typeface="Arial" pitchFamily="34" charset="0"/>
            </a:endParaRPr>
          </a:p>
          <a:p>
            <a:pPr marL="457200" indent="-457200" algn="just">
              <a:buFont typeface="Wingdings" pitchFamily="2" charset="2"/>
              <a:buChar char="ü"/>
            </a:pPr>
            <a:r>
              <a:rPr lang="es-MX" sz="2800" b="1" dirty="0" smtClean="0">
                <a:solidFill>
                  <a:schemeClr val="tx1"/>
                </a:solidFill>
                <a:latin typeface="Agency FB" pitchFamily="34" charset="0"/>
                <a:cs typeface="Arial" pitchFamily="34" charset="0"/>
              </a:rPr>
              <a:t>Muñoz Rocha Carlos. </a:t>
            </a:r>
            <a:r>
              <a:rPr lang="es-MX" sz="2800" b="1" dirty="0" smtClean="0">
                <a:latin typeface="Agency FB" pitchFamily="34" charset="0"/>
                <a:cs typeface="Arial" pitchFamily="34" charset="0"/>
              </a:rPr>
              <a:t>(2010). Bienes y Derechos Reales. México : Oxford.</a:t>
            </a:r>
            <a:endParaRPr lang="es-MX" sz="2800" b="1" dirty="0" smtClean="0">
              <a:solidFill>
                <a:schemeClr val="tx1"/>
              </a:solidFill>
              <a:latin typeface="Agency FB" pitchFamily="34" charset="0"/>
              <a:cs typeface="Arial" pitchFamily="34" charset="0"/>
            </a:endParaRPr>
          </a:p>
          <a:p>
            <a:pPr marL="457200" indent="-457200" algn="just">
              <a:buFont typeface="Wingdings" pitchFamily="2" charset="2"/>
              <a:buChar char="ü"/>
            </a:pPr>
            <a:r>
              <a:rPr lang="es-ES" sz="2800" b="1" dirty="0" smtClean="0">
                <a:solidFill>
                  <a:schemeClr val="tx1"/>
                </a:solidFill>
                <a:latin typeface="Agency FB" pitchFamily="34" charset="0"/>
              </a:rPr>
              <a:t>Rojina Villegas, Rafael. (2005). Compendio de Derecho  Civil .México</a:t>
            </a:r>
            <a:r>
              <a:rPr lang="es-ES" sz="2800" b="1" dirty="0" smtClean="0">
                <a:solidFill>
                  <a:schemeClr val="tx1"/>
                </a:solidFill>
              </a:rPr>
              <a:t>: Porrúa. </a:t>
            </a:r>
            <a:endParaRPr lang="es-MX" sz="2800" b="1" dirty="0">
              <a:latin typeface="Agency FB" pitchFamily="34" charset="0"/>
            </a:endParaRPr>
          </a:p>
          <a:p>
            <a:pPr marL="457200" indent="-457200" algn="just">
              <a:buFont typeface="Wingdings" pitchFamily="2" charset="2"/>
              <a:buChar char="ü"/>
            </a:pPr>
            <a:r>
              <a:rPr lang="es-MX" sz="2800" b="1" dirty="0" smtClean="0">
                <a:solidFill>
                  <a:schemeClr val="tx1"/>
                </a:solidFill>
                <a:latin typeface="Agency FB" pitchFamily="34" charset="0"/>
              </a:rPr>
              <a:t>Código Civil para el Estado de Hidalgo(2013). Anaya </a:t>
            </a:r>
            <a:endParaRPr lang="es-MX" sz="2800" dirty="0" smtClean="0">
              <a:solidFill>
                <a:schemeClr val="tx1"/>
              </a:solidFill>
            </a:endParaRPr>
          </a:p>
        </p:txBody>
      </p:sp>
    </p:spTree>
    <p:extLst>
      <p:ext uri="{BB962C8B-B14F-4D97-AF65-F5344CB8AC3E}">
        <p14:creationId xmlns:p14="http://schemas.microsoft.com/office/powerpoint/2010/main" val="41479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548680"/>
            <a:ext cx="7920880" cy="5262979"/>
          </a:xfrm>
          <a:prstGeom prst="rect">
            <a:avLst/>
          </a:prstGeom>
        </p:spPr>
        <p:txBody>
          <a:bodyPr wrap="square">
            <a:spAutoFit/>
          </a:bodyPr>
          <a:lstStyle/>
          <a:p>
            <a:pPr algn="just"/>
            <a:r>
              <a:rPr lang="es-MX" sz="2400" b="1" dirty="0" smtClean="0">
                <a:solidFill>
                  <a:prstClr val="black"/>
                </a:solidFill>
                <a:latin typeface="Arial" pitchFamily="34" charset="0"/>
                <a:cs typeface="Arial" pitchFamily="34" charset="0"/>
              </a:rPr>
              <a:t>Abstract: </a:t>
            </a:r>
            <a:endParaRPr lang="es-MX" sz="2400" b="1" dirty="0">
              <a:solidFill>
                <a:prstClr val="black"/>
              </a:solidFill>
              <a:latin typeface="Arial" pitchFamily="34" charset="0"/>
              <a:cs typeface="Arial" pitchFamily="34" charset="0"/>
            </a:endParaRPr>
          </a:p>
          <a:p>
            <a:pPr algn="just"/>
            <a:r>
              <a:rPr lang="en-US" sz="2400" b="1" dirty="0" smtClean="0">
                <a:solidFill>
                  <a:prstClr val="black"/>
                </a:solidFill>
                <a:latin typeface="Arial" pitchFamily="34" charset="0"/>
                <a:cs typeface="Arial" pitchFamily="34" charset="0"/>
              </a:rPr>
              <a:t>The </a:t>
            </a:r>
            <a:r>
              <a:rPr lang="en-US" sz="2400" b="1" dirty="0">
                <a:solidFill>
                  <a:prstClr val="black"/>
                </a:solidFill>
                <a:latin typeface="Arial" pitchFamily="34" charset="0"/>
                <a:cs typeface="Arial" pitchFamily="34" charset="0"/>
              </a:rPr>
              <a:t>typical form of ownership is characterized by the dominance that a person has on one thing, that is, in most cases there is a single owner, but for various reasons the form of ownership, which supports two or more persons have the same right on the property or thing and exercise common mode</a:t>
            </a:r>
            <a:r>
              <a:rPr lang="en-US" sz="2400" b="1" dirty="0" smtClean="0">
                <a:solidFill>
                  <a:prstClr val="black"/>
                </a:solidFill>
                <a:latin typeface="Arial" pitchFamily="34" charset="0"/>
                <a:cs typeface="Arial" pitchFamily="34" charset="0"/>
              </a:rPr>
              <a:t>.</a:t>
            </a:r>
          </a:p>
          <a:p>
            <a:pPr algn="just"/>
            <a:endParaRPr lang="es-MX" sz="2400" b="1" dirty="0">
              <a:solidFill>
                <a:prstClr val="black"/>
              </a:solidFill>
              <a:latin typeface="Arial" pitchFamily="34" charset="0"/>
              <a:cs typeface="Arial" pitchFamily="34" charset="0"/>
            </a:endParaRPr>
          </a:p>
          <a:p>
            <a:pPr algn="just"/>
            <a:r>
              <a:rPr lang="es-MX" sz="2400" b="1" dirty="0">
                <a:solidFill>
                  <a:prstClr val="black"/>
                </a:solidFill>
                <a:latin typeface="Arial" pitchFamily="34" charset="0"/>
                <a:cs typeface="Arial" pitchFamily="34" charset="0"/>
              </a:rPr>
              <a:t> Palabras clave</a:t>
            </a:r>
            <a:r>
              <a:rPr lang="es-MX" sz="2400" b="1" dirty="0" smtClean="0">
                <a:solidFill>
                  <a:prstClr val="black"/>
                </a:solidFill>
                <a:latin typeface="Arial" pitchFamily="34" charset="0"/>
                <a:cs typeface="Arial" pitchFamily="34" charset="0"/>
              </a:rPr>
              <a:t>: copropiedad, dominio, administración, voluntarias, forzosas, temporales, permanentes </a:t>
            </a:r>
          </a:p>
          <a:p>
            <a:pPr algn="just"/>
            <a:r>
              <a:rPr lang="es-MX" sz="2400" b="1" dirty="0" smtClean="0">
                <a:solidFill>
                  <a:prstClr val="black"/>
                </a:solidFill>
                <a:latin typeface="Arial" pitchFamily="34" charset="0"/>
                <a:cs typeface="Arial" pitchFamily="34" charset="0"/>
              </a:rPr>
              <a:t>Keywords: </a:t>
            </a:r>
          </a:p>
          <a:p>
            <a:pPr algn="just"/>
            <a:r>
              <a:rPr lang="en-US" sz="2400" b="1" dirty="0">
                <a:solidFill>
                  <a:prstClr val="black"/>
                </a:solidFill>
                <a:latin typeface="Arial" pitchFamily="34" charset="0"/>
                <a:cs typeface="Arial" pitchFamily="34" charset="0"/>
              </a:rPr>
              <a:t>ownership, control, management, voluntary, forced, temporary, permanent</a:t>
            </a:r>
            <a:endParaRPr lang="es-MX" sz="24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34465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467544" y="404664"/>
            <a:ext cx="8136904" cy="6001643"/>
          </a:xfrm>
          <a:prstGeom prst="rect">
            <a:avLst/>
          </a:prstGeom>
          <a:noFill/>
        </p:spPr>
        <p:txBody>
          <a:bodyPr wrap="square" rtlCol="0">
            <a:spAutoFit/>
          </a:bodyPr>
          <a:lstStyle/>
          <a:p>
            <a:pPr algn="just"/>
            <a:r>
              <a:rPr lang="es-MX" sz="2400" b="1" dirty="0">
                <a:solidFill>
                  <a:prstClr val="black"/>
                </a:solidFill>
                <a:latin typeface="Arial" pitchFamily="34" charset="0"/>
                <a:cs typeface="Arial" pitchFamily="34" charset="0"/>
              </a:rPr>
              <a:t>Objetivo </a:t>
            </a:r>
            <a:r>
              <a:rPr lang="es-MX" sz="2400" b="1" dirty="0" smtClean="0">
                <a:solidFill>
                  <a:prstClr val="black"/>
                </a:solidFill>
                <a:latin typeface="Arial" pitchFamily="34" charset="0"/>
                <a:cs typeface="Arial" pitchFamily="34" charset="0"/>
              </a:rPr>
              <a:t>general:</a:t>
            </a:r>
          </a:p>
          <a:p>
            <a:pPr algn="just"/>
            <a:endParaRPr lang="es-MX" sz="2400" b="1" dirty="0">
              <a:solidFill>
                <a:prstClr val="black"/>
              </a:solidFill>
              <a:latin typeface="Arial" pitchFamily="34" charset="0"/>
              <a:cs typeface="Arial" pitchFamily="34" charset="0"/>
            </a:endParaRPr>
          </a:p>
          <a:p>
            <a:pPr algn="just"/>
            <a:r>
              <a:rPr lang="es-ES" sz="2400" dirty="0" smtClean="0">
                <a:solidFill>
                  <a:schemeClr val="tx1">
                    <a:lumMod val="75000"/>
                    <a:lumOff val="25000"/>
                  </a:schemeClr>
                </a:solidFill>
              </a:rPr>
              <a:t>Que el  alumno conozca la importancia de los derechos reales dentro del derecho civil para que comprenda su significado e importancia de los mismos y pueda diferenciarlos de los derechos personales, comprendiendo su ubicación en el derecho civil y los temas y figuras jurídicas que le son inherentes, para poder obtener el pleno conocimiento del libro segundo del código civil referente a las cosas, bienes, adquisición de derechos, liberación de obligaciones, limitaciones de propiedad, derechos de autor, propiedad en condominio, servidumbres, accesiones, posesión, etc. Así como el aprendizaje de elaboración de interdictos protectores y restitutorios de la posesión, entre otros.</a:t>
            </a:r>
            <a:endParaRPr lang="es-MX" sz="2400" dirty="0" smtClean="0">
              <a:solidFill>
                <a:schemeClr val="tx1">
                  <a:lumMod val="75000"/>
                  <a:lumOff val="25000"/>
                </a:schemeClr>
              </a:solidFill>
            </a:endParaRPr>
          </a:p>
          <a:p>
            <a:pPr algn="just"/>
            <a:endParaRPr lang="es-MX" sz="2400" dirty="0" smtClean="0">
              <a:solidFill>
                <a:schemeClr val="tx1">
                  <a:lumMod val="75000"/>
                  <a:lumOff val="25000"/>
                </a:schemeClr>
              </a:solidFill>
            </a:endParaRPr>
          </a:p>
          <a:p>
            <a:pPr algn="just"/>
            <a:endParaRPr lang="es-MX" sz="24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60375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3970318"/>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Nombre de la unidad</a:t>
            </a:r>
            <a:r>
              <a:rPr lang="es-MX" sz="2800" b="1" dirty="0" smtClean="0">
                <a:solidFill>
                  <a:prstClr val="black"/>
                </a:solidFill>
                <a:latin typeface="Arial" pitchFamily="34" charset="0"/>
                <a:cs typeface="Arial" pitchFamily="34" charset="0"/>
              </a:rPr>
              <a:t>:  </a:t>
            </a:r>
            <a:endParaRPr lang="es-MX" sz="2800" b="1" dirty="0">
              <a:solidFill>
                <a:prstClr val="black"/>
              </a:solidFill>
              <a:latin typeface="Arial" pitchFamily="34" charset="0"/>
              <a:cs typeface="Arial" pitchFamily="34" charset="0"/>
            </a:endParaRPr>
          </a:p>
          <a:p>
            <a:endParaRPr lang="es-MX" sz="2800" b="1" dirty="0">
              <a:solidFill>
                <a:prstClr val="black"/>
              </a:solidFill>
              <a:latin typeface="Arial" pitchFamily="34" charset="0"/>
              <a:cs typeface="Arial" pitchFamily="34" charset="0"/>
            </a:endParaRPr>
          </a:p>
          <a:p>
            <a:pPr algn="ctr"/>
            <a:r>
              <a:rPr lang="es-MX" sz="2800" dirty="0">
                <a:solidFill>
                  <a:prstClr val="black"/>
                </a:solidFill>
                <a:latin typeface="Arial" pitchFamily="34" charset="0"/>
                <a:cs typeface="Arial" pitchFamily="34" charset="0"/>
              </a:rPr>
              <a:t>UNIDAD </a:t>
            </a:r>
            <a:r>
              <a:rPr lang="es-MX" sz="2800" dirty="0" smtClean="0">
                <a:solidFill>
                  <a:prstClr val="black"/>
                </a:solidFill>
                <a:latin typeface="Arial" pitchFamily="34" charset="0"/>
                <a:cs typeface="Arial" pitchFamily="34" charset="0"/>
              </a:rPr>
              <a:t>IV:  DERECHOS REALES EN PARTICULAR </a:t>
            </a:r>
            <a:endParaRPr lang="es-MX" sz="2800" b="1" dirty="0">
              <a:solidFill>
                <a:prstClr val="black"/>
              </a:solidFill>
              <a:latin typeface="Arial" pitchFamily="34" charset="0"/>
              <a:cs typeface="Arial" pitchFamily="34" charset="0"/>
            </a:endParaRPr>
          </a:p>
          <a:p>
            <a:pPr algn="just"/>
            <a:r>
              <a:rPr lang="es-MX" sz="2800" b="1" dirty="0">
                <a:solidFill>
                  <a:prstClr val="black"/>
                </a:solidFill>
                <a:latin typeface="Arial" pitchFamily="34" charset="0"/>
                <a:cs typeface="Arial" pitchFamily="34" charset="0"/>
              </a:rPr>
              <a:t>Objetivo de la unidad</a:t>
            </a:r>
            <a:r>
              <a:rPr lang="es-MX" sz="2800" b="1" dirty="0" smtClean="0">
                <a:solidFill>
                  <a:prstClr val="black"/>
                </a:solidFill>
                <a:latin typeface="Arial" pitchFamily="34" charset="0"/>
                <a:cs typeface="Arial" pitchFamily="34" charset="0"/>
              </a:rPr>
              <a:t>:  </a:t>
            </a:r>
            <a:r>
              <a:rPr lang="es-ES" sz="2800" b="1" dirty="0"/>
              <a:t>El  alumno comprenderá las diferentes modos de adquirir la propiedad, las diferencias y requisitos entre uno y otro y aplicara los conocimientos a la resolución de casos prácticos .</a:t>
            </a:r>
            <a:endParaRPr lang="es-MX" sz="2800" dirty="0"/>
          </a:p>
          <a:p>
            <a:pPr algn="just"/>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0492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9813" y="0"/>
            <a:ext cx="8419095" cy="954107"/>
          </a:xfrm>
          <a:prstGeom prst="rect">
            <a:avLst/>
          </a:prstGeom>
          <a:noFill/>
        </p:spPr>
        <p:txBody>
          <a:bodyPr wrap="square" rtlCol="0">
            <a:spAutoFit/>
          </a:bodyPr>
          <a:lstStyle/>
          <a:p>
            <a:r>
              <a:rPr lang="es-MX" sz="2800" b="1" dirty="0" smtClean="0">
                <a:solidFill>
                  <a:prstClr val="black"/>
                </a:solidFill>
                <a:latin typeface="Arial" pitchFamily="34" charset="0"/>
                <a:cs typeface="Arial" pitchFamily="34" charset="0"/>
              </a:rPr>
              <a:t>Tema:</a:t>
            </a:r>
            <a:r>
              <a:rPr lang="es-MX" sz="2800" b="1" dirty="0">
                <a:solidFill>
                  <a:prstClr val="black"/>
                </a:solidFill>
                <a:latin typeface="Arial" pitchFamily="34" charset="0"/>
                <a:cs typeface="Arial" pitchFamily="34" charset="0"/>
              </a:rPr>
              <a:t> </a:t>
            </a:r>
            <a:r>
              <a:rPr lang="es-MX" sz="2800" b="1" dirty="0" smtClean="0">
                <a:solidFill>
                  <a:prstClr val="black"/>
                </a:solidFill>
                <a:latin typeface="Arial" pitchFamily="34" charset="0"/>
                <a:cs typeface="Arial" pitchFamily="34" charset="0"/>
              </a:rPr>
              <a:t> </a:t>
            </a:r>
            <a:r>
              <a:rPr lang="es-MX" sz="2800" b="1" dirty="0" smtClean="0">
                <a:solidFill>
                  <a:prstClr val="black"/>
                </a:solidFill>
                <a:latin typeface="Arial" pitchFamily="34" charset="0"/>
                <a:cs typeface="Arial" pitchFamily="34" charset="0"/>
              </a:rPr>
              <a:t>2</a:t>
            </a:r>
            <a:r>
              <a:rPr lang="es-MX" sz="2800" b="1" dirty="0" smtClean="0">
                <a:solidFill>
                  <a:prstClr val="black"/>
                </a:solidFill>
                <a:latin typeface="Arial" pitchFamily="34" charset="0"/>
                <a:cs typeface="Arial" pitchFamily="34" charset="0"/>
              </a:rPr>
              <a:t>. La Copropiedad </a:t>
            </a:r>
            <a:endParaRPr lang="es-MX" sz="2800" b="1" dirty="0"/>
          </a:p>
          <a:p>
            <a:pPr algn="just"/>
            <a:r>
              <a:rPr lang="es-MX" sz="2800" b="1" dirty="0" smtClean="0">
                <a:solidFill>
                  <a:prstClr val="black"/>
                </a:solidFill>
                <a:latin typeface="Arial" pitchFamily="34" charset="0"/>
                <a:cs typeface="Arial" pitchFamily="34" charset="0"/>
              </a:rPr>
              <a:t>Introducción:    </a:t>
            </a:r>
            <a:endParaRPr lang="es-MX" sz="2800" b="1" dirty="0">
              <a:solidFill>
                <a:prstClr val="black"/>
              </a:solidFill>
              <a:latin typeface="Arial" pitchFamily="34" charset="0"/>
              <a:cs typeface="Arial" pitchFamily="34" charset="0"/>
            </a:endParaRPr>
          </a:p>
        </p:txBody>
      </p:sp>
      <p:sp>
        <p:nvSpPr>
          <p:cNvPr id="2" name="1 CuadroTexto"/>
          <p:cNvSpPr txBox="1"/>
          <p:nvPr/>
        </p:nvSpPr>
        <p:spPr>
          <a:xfrm>
            <a:off x="519813" y="962626"/>
            <a:ext cx="8419095" cy="5016758"/>
          </a:xfrm>
          <a:prstGeom prst="rect">
            <a:avLst/>
          </a:prstGeom>
          <a:noFill/>
        </p:spPr>
        <p:txBody>
          <a:bodyPr wrap="square" rtlCol="0">
            <a:spAutoFit/>
          </a:bodyPr>
          <a:lstStyle/>
          <a:p>
            <a:pPr algn="just"/>
            <a:r>
              <a:rPr lang="es-MX" sz="2000" dirty="0" smtClean="0">
                <a:latin typeface="Arial" pitchFamily="34" charset="0"/>
                <a:cs typeface="Arial" pitchFamily="34" charset="0"/>
              </a:rPr>
              <a:t>Según la historia del   el Derecho real de propiedad ,  ha sido considerado uno </a:t>
            </a:r>
            <a:r>
              <a:rPr lang="es-MX" sz="2000" dirty="0">
                <a:latin typeface="Arial" pitchFamily="34" charset="0"/>
                <a:cs typeface="Arial" pitchFamily="34" charset="0"/>
              </a:rPr>
              <a:t>de </a:t>
            </a:r>
            <a:r>
              <a:rPr lang="es-MX" sz="2000" dirty="0" smtClean="0">
                <a:latin typeface="Arial" pitchFamily="34" charset="0"/>
                <a:cs typeface="Arial" pitchFamily="34" charset="0"/>
              </a:rPr>
              <a:t>más </a:t>
            </a:r>
            <a:r>
              <a:rPr lang="es-MX" sz="2000" dirty="0">
                <a:latin typeface="Arial" pitchFamily="34" charset="0"/>
                <a:cs typeface="Arial" pitchFamily="34" charset="0"/>
              </a:rPr>
              <a:t>importantes de las que puede disfrutar </a:t>
            </a:r>
            <a:r>
              <a:rPr lang="es-MX" sz="2000" dirty="0" smtClean="0">
                <a:latin typeface="Arial" pitchFamily="34" charset="0"/>
                <a:cs typeface="Arial" pitchFamily="34" charset="0"/>
              </a:rPr>
              <a:t>la persona , </a:t>
            </a:r>
            <a:r>
              <a:rPr lang="es-MX" sz="2000" dirty="0">
                <a:latin typeface="Arial" pitchFamily="34" charset="0"/>
                <a:cs typeface="Arial" pitchFamily="34" charset="0"/>
              </a:rPr>
              <a:t>los romanos, </a:t>
            </a:r>
            <a:r>
              <a:rPr lang="es-MX" sz="2000" dirty="0" smtClean="0">
                <a:latin typeface="Arial" pitchFamily="34" charset="0"/>
                <a:cs typeface="Arial" pitchFamily="34" charset="0"/>
              </a:rPr>
              <a:t>dieron </a:t>
            </a:r>
            <a:r>
              <a:rPr lang="es-MX" sz="2000" dirty="0">
                <a:latin typeface="Arial" pitchFamily="34" charset="0"/>
                <a:cs typeface="Arial" pitchFamily="34" charset="0"/>
              </a:rPr>
              <a:t>a la propiedad características exclusivas que en la actualidad seguimos considerando.</a:t>
            </a:r>
            <a:r>
              <a:rPr lang="es-MX" sz="2000" dirty="0">
                <a:latin typeface="Arial" pitchFamily="34" charset="0"/>
                <a:cs typeface="Arial" pitchFamily="34" charset="0"/>
              </a:rPr>
              <a:t/>
            </a:r>
            <a:br>
              <a:rPr lang="es-MX" sz="2000" dirty="0">
                <a:latin typeface="Arial" pitchFamily="34" charset="0"/>
                <a:cs typeface="Arial" pitchFamily="34" charset="0"/>
              </a:rPr>
            </a:br>
            <a:r>
              <a:rPr lang="es-MX" sz="2000" dirty="0" smtClean="0">
                <a:latin typeface="Arial" pitchFamily="34" charset="0"/>
                <a:cs typeface="Arial" pitchFamily="34" charset="0"/>
              </a:rPr>
              <a:t>Por ello debemos </a:t>
            </a:r>
            <a:r>
              <a:rPr lang="es-MX" sz="2000" dirty="0">
                <a:latin typeface="Arial" pitchFamily="34" charset="0"/>
                <a:cs typeface="Arial" pitchFamily="34" charset="0"/>
              </a:rPr>
              <a:t>referirnos también que el derecho real de propiedad, tiene limitantes </a:t>
            </a:r>
            <a:r>
              <a:rPr lang="es-MX" sz="2000" dirty="0">
                <a:latin typeface="Arial" pitchFamily="34" charset="0"/>
                <a:cs typeface="Arial" pitchFamily="34" charset="0"/>
              </a:rPr>
              <a:t> </a:t>
            </a:r>
            <a:r>
              <a:rPr lang="es-MX" sz="2000" dirty="0" smtClean="0">
                <a:latin typeface="Arial" pitchFamily="34" charset="0"/>
                <a:cs typeface="Arial" pitchFamily="34" charset="0"/>
              </a:rPr>
              <a:t>y  </a:t>
            </a:r>
            <a:r>
              <a:rPr lang="es-MX" sz="2000" dirty="0">
                <a:latin typeface="Arial" pitchFamily="34" charset="0"/>
                <a:cs typeface="Arial" pitchFamily="34" charset="0"/>
              </a:rPr>
              <a:t>una </a:t>
            </a:r>
            <a:r>
              <a:rPr lang="es-MX" sz="2000" dirty="0" smtClean="0">
                <a:latin typeface="Arial" pitchFamily="34" charset="0"/>
                <a:cs typeface="Arial" pitchFamily="34" charset="0"/>
              </a:rPr>
              <a:t> ellas   es  Copropiedad</a:t>
            </a:r>
          </a:p>
          <a:p>
            <a:pPr algn="just"/>
            <a:r>
              <a:rPr lang="es-MX" sz="2000" dirty="0" smtClean="0">
                <a:latin typeface="Arial" pitchFamily="34" charset="0"/>
                <a:cs typeface="Arial" pitchFamily="34" charset="0"/>
              </a:rPr>
              <a:t>Normalmente </a:t>
            </a:r>
            <a:r>
              <a:rPr lang="es-MX" sz="2000" dirty="0">
                <a:latin typeface="Arial" pitchFamily="34" charset="0"/>
                <a:cs typeface="Arial" pitchFamily="34" charset="0"/>
              </a:rPr>
              <a:t>la propiedad se ejerce por una sola persona que se denomina propietario, sin embargo la copropiedad consiste en que dos o más personas sean propietarios de un mismo bien, por naturaleza indiviso, esto es, que las personas llamadas copropietarios les pertenezca el bien en común sin hacer división material de parte. Cuando dos o más personas se encuentran en copropiedad sus derechos y obligaciones dependen de su parte alícuota, y cualquier modificación o alteración que se le quiera hacer al bien, deberá ser aprobada por los demás copropietarios</a:t>
            </a:r>
            <a:r>
              <a:rPr lang="es-MX" sz="2000" dirty="0" smtClean="0">
                <a:latin typeface="Arial" pitchFamily="34" charset="0"/>
                <a:cs typeface="Arial" pitchFamily="34" charset="0"/>
              </a:rPr>
              <a:t>.( actos de dominio)  o de la mayoría  de ellos si se trata de actos de administración.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779529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stretch>
            <a:fillRect/>
          </a:stretch>
        </p:blipFill>
        <p:spPr>
          <a:xfrm>
            <a:off x="3258637" y="707480"/>
            <a:ext cx="2414225" cy="484674"/>
          </a:xfrm>
          <a:prstGeom prst="rect">
            <a:avLst/>
          </a:prstGeom>
        </p:spPr>
      </p:pic>
      <p:pic>
        <p:nvPicPr>
          <p:cNvPr id="5" name="Imagen 4"/>
          <p:cNvPicPr>
            <a:picLocks noChangeAspect="1"/>
          </p:cNvPicPr>
          <p:nvPr/>
        </p:nvPicPr>
        <p:blipFill>
          <a:blip r:embed="rId3" cstate="print">
            <a:duotone>
              <a:prstClr val="black"/>
              <a:srgbClr val="FFFF00">
                <a:tint val="45000"/>
                <a:satMod val="400000"/>
              </a:srgbClr>
            </a:duotone>
          </a:blip>
          <a:stretch>
            <a:fillRect/>
          </a:stretch>
        </p:blipFill>
        <p:spPr>
          <a:xfrm>
            <a:off x="611560" y="1484783"/>
            <a:ext cx="8064895" cy="1193177"/>
          </a:xfrm>
          <a:prstGeom prst="rect">
            <a:avLst/>
          </a:prstGeom>
          <a:solidFill>
            <a:schemeClr val="bg1">
              <a:lumMod val="50000"/>
            </a:schemeClr>
          </a:solidFill>
        </p:spPr>
        <p:style>
          <a:lnRef idx="1">
            <a:schemeClr val="dk1"/>
          </a:lnRef>
          <a:fillRef idx="2">
            <a:schemeClr val="dk1"/>
          </a:fillRef>
          <a:effectRef idx="1">
            <a:schemeClr val="dk1"/>
          </a:effectRef>
          <a:fontRef idx="minor">
            <a:schemeClr val="dk1"/>
          </a:fontRef>
        </p:style>
      </p:pic>
      <p:pic>
        <p:nvPicPr>
          <p:cNvPr id="7" name="Imagen 6"/>
          <p:cNvPicPr>
            <a:picLocks noChangeAspect="1"/>
          </p:cNvPicPr>
          <p:nvPr/>
        </p:nvPicPr>
        <p:blipFill>
          <a:blip r:embed="rId4" cstate="print"/>
          <a:stretch>
            <a:fillRect/>
          </a:stretch>
        </p:blipFill>
        <p:spPr>
          <a:xfrm>
            <a:off x="6904041" y="4843311"/>
            <a:ext cx="1428750" cy="1800225"/>
          </a:xfrm>
          <a:prstGeom prst="rect">
            <a:avLst/>
          </a:prstGeom>
        </p:spPr>
      </p:pic>
      <p:sp>
        <p:nvSpPr>
          <p:cNvPr id="9" name="Rectángulo 8"/>
          <p:cNvSpPr/>
          <p:nvPr/>
        </p:nvSpPr>
        <p:spPr>
          <a:xfrm>
            <a:off x="611561" y="3214381"/>
            <a:ext cx="7721230" cy="923330"/>
          </a:xfrm>
          <a:prstGeom prst="rect">
            <a:avLst/>
          </a:prstGeom>
        </p:spPr>
        <p:txBody>
          <a:bodyPr wrap="square">
            <a:spAutoFit/>
          </a:bodyPr>
          <a:lstStyle/>
          <a:p>
            <a:pPr marL="285750" indent="-285750" algn="just">
              <a:buFont typeface="Wingdings" pitchFamily="2" charset="2"/>
              <a:buChar char="ü"/>
            </a:pPr>
            <a:r>
              <a:rPr lang="es-MX" dirty="0" smtClean="0"/>
              <a:t>Los copropietarios no tienen dominio sobre partes determinadas de la cosa, sino un derecho de propiedad sobre todas y cada una de las partes de la cosa en cierta proporción, es decir, sobre parte alícuota. </a:t>
            </a:r>
            <a:endParaRPr lang="es-MX" dirty="0"/>
          </a:p>
        </p:txBody>
      </p:sp>
    </p:spTree>
    <p:extLst>
      <p:ext uri="{BB962C8B-B14F-4D97-AF65-F5344CB8AC3E}">
        <p14:creationId xmlns:p14="http://schemas.microsoft.com/office/powerpoint/2010/main" val="928946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stretch>
            <a:fillRect/>
          </a:stretch>
        </p:blipFill>
        <p:spPr>
          <a:xfrm>
            <a:off x="3105994" y="1167252"/>
            <a:ext cx="2618133" cy="556156"/>
          </a:xfrm>
          <a:prstGeom prst="rect">
            <a:avLst/>
          </a:prstGeom>
          <a:ln>
            <a:solidFill>
              <a:schemeClr val="tx1"/>
            </a:solidFill>
          </a:ln>
        </p:spPr>
        <p:style>
          <a:lnRef idx="1">
            <a:schemeClr val="dk1"/>
          </a:lnRef>
          <a:fillRef idx="2">
            <a:schemeClr val="dk1"/>
          </a:fillRef>
          <a:effectRef idx="1">
            <a:schemeClr val="dk1"/>
          </a:effectRef>
          <a:fontRef idx="minor">
            <a:schemeClr val="dk1"/>
          </a:fontRef>
        </p:style>
      </p:pic>
      <p:sp>
        <p:nvSpPr>
          <p:cNvPr id="6" name="Rectángulo 5"/>
          <p:cNvSpPr/>
          <p:nvPr/>
        </p:nvSpPr>
        <p:spPr>
          <a:xfrm>
            <a:off x="206062" y="2567678"/>
            <a:ext cx="8757634" cy="310854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just"/>
            <a:r>
              <a:rPr lang="es-MX" sz="2800" dirty="0" smtClean="0">
                <a:solidFill>
                  <a:schemeClr val="tx1"/>
                </a:solidFill>
              </a:rPr>
              <a:t>E</a:t>
            </a:r>
            <a:r>
              <a:rPr lang="es-MX" sz="2800" b="1" dirty="0" smtClean="0">
                <a:solidFill>
                  <a:schemeClr val="tx1"/>
                </a:solidFill>
              </a:rPr>
              <a:t>s una parte ideal determinada desde el punto de vista mental aritmético,  en función de una idea de proporción. Podría decirse que es una parte que solo se representa mentalmente, que se expresa por un quebrado y que permite establecer sobre cada molécula de la cosa una participación de todos y cada uno de los copropietarios, cuya participación variara según los derechos de estos. </a:t>
            </a:r>
            <a:endParaRPr lang="es-MX" sz="2800" b="1" dirty="0">
              <a:solidFill>
                <a:schemeClr val="tx1"/>
              </a:solidFill>
            </a:endParaRPr>
          </a:p>
        </p:txBody>
      </p:sp>
    </p:spTree>
    <p:extLst>
      <p:ext uri="{BB962C8B-B14F-4D97-AF65-F5344CB8AC3E}">
        <p14:creationId xmlns:p14="http://schemas.microsoft.com/office/powerpoint/2010/main" val="2799236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28789" y="1688746"/>
            <a:ext cx="8619675" cy="397031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es-MX" sz="2800" dirty="0" smtClean="0">
                <a:latin typeface="Arial" pitchFamily="34" charset="0"/>
                <a:cs typeface="Arial" pitchFamily="34" charset="0"/>
              </a:rPr>
              <a:t>Ejemplo:</a:t>
            </a:r>
          </a:p>
          <a:p>
            <a:r>
              <a:rPr lang="es-MX" sz="2800" dirty="0" smtClean="0">
                <a:latin typeface="Arial" pitchFamily="34" charset="0"/>
                <a:cs typeface="Arial" pitchFamily="34" charset="0"/>
              </a:rPr>
              <a:t> </a:t>
            </a:r>
            <a:endParaRPr lang="es-MX" sz="2800" dirty="0">
              <a:latin typeface="Arial" pitchFamily="34" charset="0"/>
              <a:cs typeface="Arial" pitchFamily="34" charset="0"/>
            </a:endParaRPr>
          </a:p>
          <a:p>
            <a:pPr algn="just"/>
            <a:r>
              <a:rPr lang="es-MX" sz="2800" dirty="0">
                <a:latin typeface="Arial" pitchFamily="34" charset="0"/>
                <a:cs typeface="Arial" pitchFamily="34" charset="0"/>
              </a:rPr>
              <a:t>D</a:t>
            </a:r>
            <a:r>
              <a:rPr lang="es-MX" sz="2800" dirty="0" smtClean="0">
                <a:latin typeface="Arial" pitchFamily="34" charset="0"/>
                <a:cs typeface="Arial" pitchFamily="34" charset="0"/>
              </a:rPr>
              <a:t>os personas tienen copropiedad sobre una cosa por partes iguales. La parte alícuota representa la mitad; pero no desde el punto de vista material, pues esto haría cesar la copropiedad y daría lugar a que la cosa quedase dividida perteneciendo exclusivamente en cada una de sus mitades, a los copropietarios. </a:t>
            </a:r>
          </a:p>
        </p:txBody>
      </p:sp>
    </p:spTree>
    <p:extLst>
      <p:ext uri="{BB962C8B-B14F-4D97-AF65-F5344CB8AC3E}">
        <p14:creationId xmlns:p14="http://schemas.microsoft.com/office/powerpoint/2010/main" val="362203252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200</TotalTime>
  <Words>1548</Words>
  <Application>Microsoft Office PowerPoint</Application>
  <PresentationFormat>Presentación en pantalla (4:3)</PresentationFormat>
  <Paragraphs>83</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Usuario</cp:lastModifiedBy>
  <cp:revision>27</cp:revision>
  <dcterms:created xsi:type="dcterms:W3CDTF">2014-03-24T03:36:29Z</dcterms:created>
  <dcterms:modified xsi:type="dcterms:W3CDTF">2014-03-24T20:53:20Z</dcterms:modified>
</cp:coreProperties>
</file>